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sldIdLst>
    <p:sldId id="264" r:id="rId2"/>
    <p:sldId id="268" r:id="rId3"/>
    <p:sldId id="266" r:id="rId4"/>
    <p:sldId id="322" r:id="rId5"/>
    <p:sldId id="877" r:id="rId6"/>
    <p:sldId id="875" r:id="rId7"/>
    <p:sldId id="343" r:id="rId8"/>
    <p:sldId id="843" r:id="rId9"/>
    <p:sldId id="820" r:id="rId10"/>
    <p:sldId id="284" r:id="rId11"/>
    <p:sldId id="291" r:id="rId12"/>
    <p:sldId id="260" r:id="rId13"/>
    <p:sldId id="259" r:id="rId14"/>
    <p:sldId id="856" r:id="rId15"/>
    <p:sldId id="849" r:id="rId16"/>
    <p:sldId id="848" r:id="rId17"/>
    <p:sldId id="850" r:id="rId18"/>
    <p:sldId id="851" r:id="rId19"/>
    <p:sldId id="852" r:id="rId20"/>
    <p:sldId id="857" r:id="rId21"/>
    <p:sldId id="868" r:id="rId22"/>
    <p:sldId id="853" r:id="rId23"/>
    <p:sldId id="858" r:id="rId24"/>
    <p:sldId id="859" r:id="rId25"/>
    <p:sldId id="860" r:id="rId26"/>
    <p:sldId id="861" r:id="rId27"/>
    <p:sldId id="866" r:id="rId28"/>
    <p:sldId id="867" r:id="rId29"/>
    <p:sldId id="340" r:id="rId30"/>
    <p:sldId id="337" r:id="rId31"/>
    <p:sldId id="277" r:id="rId32"/>
    <p:sldId id="341" r:id="rId33"/>
    <p:sldId id="344" r:id="rId34"/>
    <p:sldId id="278" r:id="rId35"/>
    <p:sldId id="338" r:id="rId36"/>
    <p:sldId id="339" r:id="rId37"/>
    <p:sldId id="862" r:id="rId38"/>
    <p:sldId id="285" r:id="rId39"/>
    <p:sldId id="349" r:id="rId40"/>
    <p:sldId id="38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3934"/>
    <p:restoredTop sz="93796"/>
  </p:normalViewPr>
  <p:slideViewPr>
    <p:cSldViewPr snapToGrid="0" snapToObjects="1">
      <p:cViewPr varScale="1">
        <p:scale>
          <a:sx n="183" d="100"/>
          <a:sy n="183" d="100"/>
        </p:scale>
        <p:origin x="1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an_louis.raisaro@CHUV.onmicrosoft.com" userId="5455182b-db6a-4bcd-9d02-505086e847b4" providerId="ADAL" clId="{97E48CE9-55EB-D34B-AAEC-41BF2A4EB299}"/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/C:\Users\ayday\Downloads\Book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Decrease in Genomic Privacy of the Victim due to Genomic Data revealed by His Family Members</c:v>
                </c:pt>
              </c:strCache>
            </c:strRef>
          </c:tx>
          <c:spPr>
            <a:ln w="82550"/>
          </c:spPr>
          <c:marker>
            <c:symbol val="none"/>
          </c:marker>
          <c:val>
            <c:numRef>
              <c:f>Sheet1!$E$2:$E$11</c:f>
              <c:numCache>
                <c:formatCode>General</c:formatCode>
                <c:ptCount val="10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62.745098039215698</c:v>
                </c:pt>
                <c:pt idx="4">
                  <c:v>49.579831932773097</c:v>
                </c:pt>
                <c:pt idx="5">
                  <c:v>42.016806722689097</c:v>
                </c:pt>
                <c:pt idx="6">
                  <c:v>21.288515406162499</c:v>
                </c:pt>
                <c:pt idx="7">
                  <c:v>17.0868347338936</c:v>
                </c:pt>
                <c:pt idx="8">
                  <c:v>11.764705882352899</c:v>
                </c:pt>
                <c:pt idx="9">
                  <c:v>8.1232492997198893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886-9A44-A6F5-75665AD83F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/>
        <c:smooth val="0"/>
        <c:axId val="1914208960"/>
        <c:axId val="1890787120"/>
      </c:lineChart>
      <c:catAx>
        <c:axId val="19142089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400">
                    <a:latin typeface="Adobe Gothic Std B" pitchFamily="34" charset="-128"/>
                    <a:ea typeface="Adobe Gothic Std B" pitchFamily="34" charset="-128"/>
                  </a:defRPr>
                </a:pPr>
                <a:r>
                  <a:rPr lang="en-US" sz="1400">
                    <a:latin typeface="Adobe Gothic Std B" pitchFamily="34" charset="-128"/>
                    <a:ea typeface="Adobe Gothic Std B" pitchFamily="34" charset="-128"/>
                  </a:rPr>
                  <a:t>Family member whose genomic data is</a:t>
                </a:r>
                <a:r>
                  <a:rPr lang="en-US" sz="1400" baseline="0">
                    <a:latin typeface="Adobe Gothic Std B" pitchFamily="34" charset="-128"/>
                    <a:ea typeface="Adobe Gothic Std B" pitchFamily="34" charset="-128"/>
                  </a:rPr>
                  <a:t> revealed</a:t>
                </a:r>
                <a:endParaRPr lang="en-US" sz="1400">
                  <a:latin typeface="Adobe Gothic Std B" pitchFamily="34" charset="-128"/>
                  <a:ea typeface="Adobe Gothic Std B" pitchFamily="34" charset="-128"/>
                </a:endParaRPr>
              </a:p>
            </c:rich>
          </c:tx>
          <c:overlay val="0"/>
        </c:title>
        <c:majorTickMark val="none"/>
        <c:minorTickMark val="none"/>
        <c:tickLblPos val="nextTo"/>
        <c:txPr>
          <a:bodyPr/>
          <a:lstStyle/>
          <a:p>
            <a:pPr>
              <a:defRPr sz="1800">
                <a:latin typeface="Adobe Gothic Std B" pitchFamily="34" charset="-128"/>
                <a:ea typeface="Adobe Gothic Std B" pitchFamily="34" charset="-128"/>
              </a:defRPr>
            </a:pPr>
            <a:endParaRPr lang="en-US"/>
          </a:p>
        </c:txPr>
        <c:crossAx val="1890787120"/>
        <c:crosses val="autoZero"/>
        <c:auto val="1"/>
        <c:lblAlgn val="ctr"/>
        <c:lblOffset val="100"/>
        <c:noMultiLvlLbl val="0"/>
      </c:catAx>
      <c:valAx>
        <c:axId val="1890787120"/>
        <c:scaling>
          <c:orientation val="minMax"/>
          <c:max val="1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400">
                    <a:latin typeface="Adobe Gothic Std B" pitchFamily="34" charset="-128"/>
                    <a:ea typeface="Adobe Gothic Std B" pitchFamily="34" charset="-128"/>
                  </a:defRPr>
                </a:pPr>
                <a:r>
                  <a:rPr lang="en-US" sz="1400" dirty="0">
                    <a:latin typeface="Adobe Gothic Std B" pitchFamily="34" charset="-128"/>
                    <a:ea typeface="Adobe Gothic Std B" pitchFamily="34" charset="-128"/>
                  </a:rPr>
                  <a:t>% genomic</a:t>
                </a:r>
                <a:r>
                  <a:rPr lang="en-US" sz="1400" baseline="0" dirty="0">
                    <a:latin typeface="Adobe Gothic Std B" pitchFamily="34" charset="-128"/>
                    <a:ea typeface="Adobe Gothic Std B" pitchFamily="34" charset="-128"/>
                  </a:rPr>
                  <a:t> privacy of the target person</a:t>
                </a:r>
                <a:endParaRPr lang="en-US" sz="1400" dirty="0">
                  <a:latin typeface="Adobe Gothic Std B" pitchFamily="34" charset="-128"/>
                  <a:ea typeface="Adobe Gothic Std B" pitchFamily="34" charset="-128"/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>
                <a:latin typeface="Adobe Gothic Std B" pitchFamily="34" charset="-128"/>
                <a:ea typeface="Adobe Gothic Std B" pitchFamily="34" charset="-128"/>
              </a:defRPr>
            </a:pPr>
            <a:endParaRPr lang="en-US"/>
          </a:p>
        </c:txPr>
        <c:crossAx val="1914208960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dpph.ch/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dpph.ch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40A8E4-B31D-8641-A7E4-8F0992559DFF}" type="doc">
      <dgm:prSet loTypeId="urn:microsoft.com/office/officeart/2005/8/layout/radial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A87A0B-0CCC-4B4F-BA90-15F01A47532B}">
      <dgm:prSet phldrT="[Text]"/>
      <dgm:spPr/>
      <dgm:t>
        <a:bodyPr/>
        <a:lstStyle/>
        <a:p>
          <a:endParaRPr lang="en-US" b="1" dirty="0">
            <a:hlinkClick xmlns:r="http://schemas.openxmlformats.org/officeDocument/2006/relationships" r:id="rId1">
              <a:extLst>
                <a:ext uri="{A12FA001-AC4F-418D-AE19-62706E023703}">
                  <ahyp:hlinkClr xmlns:ahyp="http://schemas.microsoft.com/office/drawing/2018/hyperlinkcolor" val="tx"/>
                </a:ext>
              </a:extLst>
            </a:hlinkClick>
          </a:endParaRPr>
        </a:p>
        <a:p>
          <a:endParaRPr lang="en-US" b="1" dirty="0">
            <a:hlinkClick xmlns:r="http://schemas.openxmlformats.org/officeDocument/2006/relationships" r:id="rId1">
              <a:extLst>
                <a:ext uri="{A12FA001-AC4F-418D-AE19-62706E023703}">
                  <ahyp:hlinkClr xmlns:ahyp="http://schemas.microsoft.com/office/drawing/2018/hyperlinkcolor" val="tx"/>
                </a:ext>
              </a:extLst>
            </a:hlinkClick>
          </a:endParaRPr>
        </a:p>
        <a:p>
          <a:endParaRPr lang="en-US" b="1" dirty="0">
            <a:hlinkClick xmlns:r="http://schemas.openxmlformats.org/officeDocument/2006/relationships" r:id="rId1">
              <a:extLst>
                <a:ext uri="{A12FA001-AC4F-418D-AE19-62706E023703}">
                  <ahyp:hlinkClr xmlns:ahyp="http://schemas.microsoft.com/office/drawing/2018/hyperlinkcolor" val="tx"/>
                </a:ext>
              </a:extLst>
            </a:hlinkClick>
          </a:endParaRPr>
        </a:p>
        <a:p>
          <a:r>
            <a:rPr lang="en-US" b="1" dirty="0">
              <a:solidFill>
                <a:srgbClr val="C0000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https://dpph.ch</a:t>
          </a:r>
          <a:endParaRPr lang="en-US" b="1" dirty="0">
            <a:solidFill>
              <a:srgbClr val="C00000"/>
            </a:solidFill>
          </a:endParaRPr>
        </a:p>
      </dgm:t>
    </dgm:pt>
    <dgm:pt modelId="{238499C5-9D7F-3A48-B668-2939E0772569}" type="parTrans" cxnId="{BB544743-35EA-D149-AE8C-E6103FC464AF}">
      <dgm:prSet/>
      <dgm:spPr/>
      <dgm:t>
        <a:bodyPr/>
        <a:lstStyle/>
        <a:p>
          <a:endParaRPr lang="en-US"/>
        </a:p>
      </dgm:t>
    </dgm:pt>
    <dgm:pt modelId="{A32E0652-B481-7940-98C6-0222739973E2}" type="sibTrans" cxnId="{BB544743-35EA-D149-AE8C-E6103FC464AF}">
      <dgm:prSet/>
      <dgm:spPr/>
      <dgm:t>
        <a:bodyPr/>
        <a:lstStyle/>
        <a:p>
          <a:endParaRPr lang="en-US"/>
        </a:p>
      </dgm:t>
    </dgm:pt>
    <dgm:pt modelId="{87A4084F-C825-604A-9573-4C1AFB8EFBB5}">
      <dgm:prSet phldrT="[Text]"/>
      <dgm:spPr/>
      <dgm:t>
        <a:bodyPr/>
        <a:lstStyle/>
        <a:p>
          <a:r>
            <a:rPr lang="en-US" b="1" dirty="0"/>
            <a:t>LCA1</a:t>
          </a:r>
          <a:r>
            <a:rPr lang="en-US" dirty="0"/>
            <a:t>: Systems for privacy-conscious data sharing</a:t>
          </a:r>
          <a:br>
            <a:rPr lang="en-US" dirty="0"/>
          </a:br>
          <a:endParaRPr lang="en-US" b="1" dirty="0">
            <a:solidFill>
              <a:srgbClr val="C00000"/>
            </a:solidFill>
          </a:endParaRPr>
        </a:p>
      </dgm:t>
    </dgm:pt>
    <dgm:pt modelId="{6C9963AE-5685-6448-B208-F9C68A89E56A}" type="parTrans" cxnId="{A9289CDE-B027-6D4A-B37A-9178B25AB99E}">
      <dgm:prSet/>
      <dgm:spPr/>
      <dgm:t>
        <a:bodyPr/>
        <a:lstStyle/>
        <a:p>
          <a:endParaRPr lang="en-US"/>
        </a:p>
      </dgm:t>
    </dgm:pt>
    <dgm:pt modelId="{28CE8DD7-770F-EB4E-98DD-FDEE49F96A47}" type="sibTrans" cxnId="{A9289CDE-B027-6D4A-B37A-9178B25AB99E}">
      <dgm:prSet/>
      <dgm:spPr/>
      <dgm:t>
        <a:bodyPr/>
        <a:lstStyle/>
        <a:p>
          <a:endParaRPr lang="en-US"/>
        </a:p>
      </dgm:t>
    </dgm:pt>
    <dgm:pt modelId="{CA1D603C-88D7-FE40-94A5-E60367ED72E3}">
      <dgm:prSet phldrT="[Text]"/>
      <dgm:spPr/>
      <dgm:t>
        <a:bodyPr/>
        <a:lstStyle/>
        <a:p>
          <a:r>
            <a:rPr lang="en-US" b="1" dirty="0"/>
            <a:t>GR-JET</a:t>
          </a:r>
          <a:r>
            <a:rPr lang="en-US" dirty="0"/>
            <a:t>: Fundamental cryptography</a:t>
          </a:r>
          <a:br>
            <a:rPr lang="en-US" dirty="0"/>
          </a:br>
          <a:endParaRPr lang="en-US" b="1" dirty="0">
            <a:solidFill>
              <a:srgbClr val="C00000"/>
            </a:solidFill>
          </a:endParaRPr>
        </a:p>
      </dgm:t>
    </dgm:pt>
    <dgm:pt modelId="{2AC8725E-B247-B148-BB57-083655BD1E75}" type="parTrans" cxnId="{BE428A7F-634D-B843-A431-67149FCE8690}">
      <dgm:prSet/>
      <dgm:spPr/>
      <dgm:t>
        <a:bodyPr/>
        <a:lstStyle/>
        <a:p>
          <a:endParaRPr lang="en-US"/>
        </a:p>
      </dgm:t>
    </dgm:pt>
    <dgm:pt modelId="{1531E93F-8CD8-1A43-ACF8-5F6F9A1AF787}" type="sibTrans" cxnId="{BE428A7F-634D-B843-A431-67149FCE8690}">
      <dgm:prSet/>
      <dgm:spPr/>
      <dgm:t>
        <a:bodyPr/>
        <a:lstStyle/>
        <a:p>
          <a:endParaRPr lang="en-US"/>
        </a:p>
      </dgm:t>
    </dgm:pt>
    <dgm:pt modelId="{00C80CA7-95A4-DE44-9808-F623ABFC625E}">
      <dgm:prSet phldrT="[Text]"/>
      <dgm:spPr/>
      <dgm:t>
        <a:bodyPr/>
        <a:lstStyle/>
        <a:p>
          <a:r>
            <a:rPr lang="en-US" b="1" dirty="0" err="1"/>
            <a:t>Fellay</a:t>
          </a:r>
          <a:r>
            <a:rPr lang="en-US" b="1" dirty="0"/>
            <a:t> Group</a:t>
          </a:r>
          <a:r>
            <a:rPr lang="en-US" dirty="0"/>
            <a:t>: Medical application</a:t>
          </a:r>
          <a:br>
            <a:rPr lang="en-US" dirty="0"/>
          </a:br>
          <a:endParaRPr lang="en-US" b="1" dirty="0">
            <a:solidFill>
              <a:srgbClr val="C00000"/>
            </a:solidFill>
          </a:endParaRPr>
        </a:p>
      </dgm:t>
    </dgm:pt>
    <dgm:pt modelId="{D0D62E3A-8F01-E44C-82B5-4357FB00A699}" type="parTrans" cxnId="{CC81CB0B-2F90-F94F-9ACC-1B4C8898B2AA}">
      <dgm:prSet/>
      <dgm:spPr/>
      <dgm:t>
        <a:bodyPr/>
        <a:lstStyle/>
        <a:p>
          <a:endParaRPr lang="en-US"/>
        </a:p>
      </dgm:t>
    </dgm:pt>
    <dgm:pt modelId="{C79D7073-AC09-D94A-9665-025CC1E19C6F}" type="sibTrans" cxnId="{CC81CB0B-2F90-F94F-9ACC-1B4C8898B2AA}">
      <dgm:prSet/>
      <dgm:spPr/>
      <dgm:t>
        <a:bodyPr/>
        <a:lstStyle/>
        <a:p>
          <a:endParaRPr lang="en-US"/>
        </a:p>
      </dgm:t>
    </dgm:pt>
    <dgm:pt modelId="{36CC948D-C8DA-0B4B-939D-04A33945097A}">
      <dgm:prSet phldrT="[Text]"/>
      <dgm:spPr/>
      <dgm:t>
        <a:bodyPr/>
        <a:lstStyle/>
        <a:p>
          <a:r>
            <a:rPr lang="en-US" b="1" dirty="0"/>
            <a:t>SDSC</a:t>
          </a:r>
          <a:r>
            <a:rPr lang="en-US" dirty="0"/>
            <a:t>: Data Science Infrastructure and Deployment</a:t>
          </a:r>
          <a:br>
            <a:rPr lang="en-US" dirty="0"/>
          </a:br>
          <a:endParaRPr lang="en-US" b="1" dirty="0">
            <a:solidFill>
              <a:srgbClr val="1E3F7A"/>
            </a:solidFill>
          </a:endParaRPr>
        </a:p>
      </dgm:t>
    </dgm:pt>
    <dgm:pt modelId="{08FCF389-FEA0-9B45-BA89-93F63696E259}" type="parTrans" cxnId="{E2482279-C113-234C-80CA-8D167440E0F1}">
      <dgm:prSet/>
      <dgm:spPr/>
      <dgm:t>
        <a:bodyPr/>
        <a:lstStyle/>
        <a:p>
          <a:endParaRPr lang="en-US"/>
        </a:p>
      </dgm:t>
    </dgm:pt>
    <dgm:pt modelId="{33912BEC-80A1-834B-9D45-46B3FB72A0EE}" type="sibTrans" cxnId="{E2482279-C113-234C-80CA-8D167440E0F1}">
      <dgm:prSet/>
      <dgm:spPr/>
      <dgm:t>
        <a:bodyPr/>
        <a:lstStyle/>
        <a:p>
          <a:endParaRPr lang="en-US"/>
        </a:p>
      </dgm:t>
    </dgm:pt>
    <dgm:pt modelId="{3A1AA8ED-4F16-D645-A9E1-B7EEA75DAB4B}">
      <dgm:prSet phldrT="[Text]"/>
      <dgm:spPr/>
      <dgm:t>
        <a:bodyPr/>
        <a:lstStyle/>
        <a:p>
          <a:r>
            <a:rPr lang="en-US" b="1" dirty="0"/>
            <a:t>Health Ethics and Policy</a:t>
          </a:r>
          <a:r>
            <a:rPr lang="en-US" dirty="0"/>
            <a:t>: Legal and Ethical analysis</a:t>
          </a:r>
          <a:br>
            <a:rPr lang="en-US" dirty="0"/>
          </a:br>
          <a:endParaRPr lang="en-US" b="1" dirty="0">
            <a:solidFill>
              <a:srgbClr val="1E3F7A"/>
            </a:solidFill>
          </a:endParaRPr>
        </a:p>
      </dgm:t>
    </dgm:pt>
    <dgm:pt modelId="{1FF43F9A-7551-E14C-AF9C-B22A24398D89}" type="parTrans" cxnId="{38EFCDE4-479D-A649-B308-46F78D7E951A}">
      <dgm:prSet/>
      <dgm:spPr/>
      <dgm:t>
        <a:bodyPr/>
        <a:lstStyle/>
        <a:p>
          <a:endParaRPr lang="en-US"/>
        </a:p>
      </dgm:t>
    </dgm:pt>
    <dgm:pt modelId="{CAB7FBB2-706E-8745-A385-22DB0A5A6222}" type="sibTrans" cxnId="{38EFCDE4-479D-A649-B308-46F78D7E951A}">
      <dgm:prSet/>
      <dgm:spPr/>
      <dgm:t>
        <a:bodyPr/>
        <a:lstStyle/>
        <a:p>
          <a:endParaRPr lang="en-US"/>
        </a:p>
      </dgm:t>
    </dgm:pt>
    <dgm:pt modelId="{4897835B-228E-3E40-9587-4BB077E10900}">
      <dgm:prSet phldrT="[Text]"/>
      <dgm:spPr/>
      <dgm:t>
        <a:bodyPr/>
        <a:lstStyle/>
        <a:p>
          <a:r>
            <a:rPr lang="en-US" b="1" dirty="0"/>
            <a:t>DEDIS</a:t>
          </a:r>
          <a:r>
            <a:rPr lang="en-US" dirty="0"/>
            <a:t>: Distributed and Decentralized Trust</a:t>
          </a:r>
          <a:br>
            <a:rPr lang="en-US" dirty="0"/>
          </a:br>
          <a:endParaRPr lang="en-US" b="1" dirty="0">
            <a:solidFill>
              <a:srgbClr val="C00000"/>
            </a:solidFill>
          </a:endParaRPr>
        </a:p>
      </dgm:t>
    </dgm:pt>
    <dgm:pt modelId="{88DB8686-2436-8C47-A341-FBB21AE16058}" type="parTrans" cxnId="{91C144D9-6694-A644-8907-C7860B681B99}">
      <dgm:prSet/>
      <dgm:spPr/>
      <dgm:t>
        <a:bodyPr/>
        <a:lstStyle/>
        <a:p>
          <a:endParaRPr lang="en-US"/>
        </a:p>
      </dgm:t>
    </dgm:pt>
    <dgm:pt modelId="{13212565-0456-2D44-8333-708144718FF6}" type="sibTrans" cxnId="{91C144D9-6694-A644-8907-C7860B681B99}">
      <dgm:prSet/>
      <dgm:spPr/>
      <dgm:t>
        <a:bodyPr/>
        <a:lstStyle/>
        <a:p>
          <a:endParaRPr lang="en-US"/>
        </a:p>
      </dgm:t>
    </dgm:pt>
    <dgm:pt modelId="{137A774A-4C15-3D4B-8BDA-1AAE3EFD4D70}" type="pres">
      <dgm:prSet presAssocID="{7740A8E4-B31D-8641-A7E4-8F0992559DFF}" presName="composite" presStyleCnt="0">
        <dgm:presLayoutVars>
          <dgm:chMax val="1"/>
          <dgm:dir/>
          <dgm:resizeHandles val="exact"/>
        </dgm:presLayoutVars>
      </dgm:prSet>
      <dgm:spPr/>
    </dgm:pt>
    <dgm:pt modelId="{77040EA8-A48A-5448-9A20-34DABAD1B4C5}" type="pres">
      <dgm:prSet presAssocID="{7740A8E4-B31D-8641-A7E4-8F0992559DFF}" presName="radial" presStyleCnt="0">
        <dgm:presLayoutVars>
          <dgm:animLvl val="ctr"/>
        </dgm:presLayoutVars>
      </dgm:prSet>
      <dgm:spPr/>
    </dgm:pt>
    <dgm:pt modelId="{4DDB4028-2054-484E-B639-CAA4BEF0C744}" type="pres">
      <dgm:prSet presAssocID="{7EA87A0B-0CCC-4B4F-BA90-15F01A47532B}" presName="centerShape" presStyleLbl="vennNode1" presStyleIdx="0" presStyleCnt="7"/>
      <dgm:spPr/>
    </dgm:pt>
    <dgm:pt modelId="{4571E894-0B7A-AB4D-B6D1-9942BB62298D}" type="pres">
      <dgm:prSet presAssocID="{87A4084F-C825-604A-9573-4C1AFB8EFBB5}" presName="node" presStyleLbl="vennNode1" presStyleIdx="1" presStyleCnt="7">
        <dgm:presLayoutVars>
          <dgm:bulletEnabled val="1"/>
        </dgm:presLayoutVars>
      </dgm:prSet>
      <dgm:spPr/>
    </dgm:pt>
    <dgm:pt modelId="{0BEEC218-3835-C74A-AFD4-44374B0823EC}" type="pres">
      <dgm:prSet presAssocID="{4897835B-228E-3E40-9587-4BB077E10900}" presName="node" presStyleLbl="vennNode1" presStyleIdx="2" presStyleCnt="7">
        <dgm:presLayoutVars>
          <dgm:bulletEnabled val="1"/>
        </dgm:presLayoutVars>
      </dgm:prSet>
      <dgm:spPr/>
    </dgm:pt>
    <dgm:pt modelId="{EDB35ADB-08E5-9045-A1D6-E77B310CBB0F}" type="pres">
      <dgm:prSet presAssocID="{CA1D603C-88D7-FE40-94A5-E60367ED72E3}" presName="node" presStyleLbl="vennNode1" presStyleIdx="3" presStyleCnt="7">
        <dgm:presLayoutVars>
          <dgm:bulletEnabled val="1"/>
        </dgm:presLayoutVars>
      </dgm:prSet>
      <dgm:spPr/>
    </dgm:pt>
    <dgm:pt modelId="{E6FC1CF8-9ACF-E249-AE3F-2F277ED17AE3}" type="pres">
      <dgm:prSet presAssocID="{00C80CA7-95A4-DE44-9808-F623ABFC625E}" presName="node" presStyleLbl="vennNode1" presStyleIdx="4" presStyleCnt="7">
        <dgm:presLayoutVars>
          <dgm:bulletEnabled val="1"/>
        </dgm:presLayoutVars>
      </dgm:prSet>
      <dgm:spPr/>
    </dgm:pt>
    <dgm:pt modelId="{FE7D2624-9594-F54A-B275-AF5FE6338B76}" type="pres">
      <dgm:prSet presAssocID="{36CC948D-C8DA-0B4B-939D-04A33945097A}" presName="node" presStyleLbl="vennNode1" presStyleIdx="5" presStyleCnt="7">
        <dgm:presLayoutVars>
          <dgm:bulletEnabled val="1"/>
        </dgm:presLayoutVars>
      </dgm:prSet>
      <dgm:spPr/>
    </dgm:pt>
    <dgm:pt modelId="{C2B1E784-1A7F-A24F-ACDD-9F19EB09AD1D}" type="pres">
      <dgm:prSet presAssocID="{3A1AA8ED-4F16-D645-A9E1-B7EEA75DAB4B}" presName="node" presStyleLbl="vennNode1" presStyleIdx="6" presStyleCnt="7">
        <dgm:presLayoutVars>
          <dgm:bulletEnabled val="1"/>
        </dgm:presLayoutVars>
      </dgm:prSet>
      <dgm:spPr/>
    </dgm:pt>
  </dgm:ptLst>
  <dgm:cxnLst>
    <dgm:cxn modelId="{CC81CB0B-2F90-F94F-9ACC-1B4C8898B2AA}" srcId="{7EA87A0B-0CCC-4B4F-BA90-15F01A47532B}" destId="{00C80CA7-95A4-DE44-9808-F623ABFC625E}" srcOrd="3" destOrd="0" parTransId="{D0D62E3A-8F01-E44C-82B5-4357FB00A699}" sibTransId="{C79D7073-AC09-D94A-9665-025CC1E19C6F}"/>
    <dgm:cxn modelId="{7CBF6D0F-5C4E-7844-A7E1-C5683E6196A2}" type="presOf" srcId="{3A1AA8ED-4F16-D645-A9E1-B7EEA75DAB4B}" destId="{C2B1E784-1A7F-A24F-ACDD-9F19EB09AD1D}" srcOrd="0" destOrd="0" presId="urn:microsoft.com/office/officeart/2005/8/layout/radial3"/>
    <dgm:cxn modelId="{1377C529-FF65-C64B-B22D-89D16E332657}" type="presOf" srcId="{CA1D603C-88D7-FE40-94A5-E60367ED72E3}" destId="{EDB35ADB-08E5-9045-A1D6-E77B310CBB0F}" srcOrd="0" destOrd="0" presId="urn:microsoft.com/office/officeart/2005/8/layout/radial3"/>
    <dgm:cxn modelId="{BB544743-35EA-D149-AE8C-E6103FC464AF}" srcId="{7740A8E4-B31D-8641-A7E4-8F0992559DFF}" destId="{7EA87A0B-0CCC-4B4F-BA90-15F01A47532B}" srcOrd="0" destOrd="0" parTransId="{238499C5-9D7F-3A48-B668-2939E0772569}" sibTransId="{A32E0652-B481-7940-98C6-0222739973E2}"/>
    <dgm:cxn modelId="{80F92058-86F2-2247-80C3-FE706A30E723}" type="presOf" srcId="{7EA87A0B-0CCC-4B4F-BA90-15F01A47532B}" destId="{4DDB4028-2054-484E-B639-CAA4BEF0C744}" srcOrd="0" destOrd="0" presId="urn:microsoft.com/office/officeart/2005/8/layout/radial3"/>
    <dgm:cxn modelId="{E2482279-C113-234C-80CA-8D167440E0F1}" srcId="{7EA87A0B-0CCC-4B4F-BA90-15F01A47532B}" destId="{36CC948D-C8DA-0B4B-939D-04A33945097A}" srcOrd="4" destOrd="0" parTransId="{08FCF389-FEA0-9B45-BA89-93F63696E259}" sibTransId="{33912BEC-80A1-834B-9D45-46B3FB72A0EE}"/>
    <dgm:cxn modelId="{BE428A7F-634D-B843-A431-67149FCE8690}" srcId="{7EA87A0B-0CCC-4B4F-BA90-15F01A47532B}" destId="{CA1D603C-88D7-FE40-94A5-E60367ED72E3}" srcOrd="2" destOrd="0" parTransId="{2AC8725E-B247-B148-BB57-083655BD1E75}" sibTransId="{1531E93F-8CD8-1A43-ACF8-5F6F9A1AF787}"/>
    <dgm:cxn modelId="{FB7DAD9E-D787-7C45-930D-989E7B9513BB}" type="presOf" srcId="{87A4084F-C825-604A-9573-4C1AFB8EFBB5}" destId="{4571E894-0B7A-AB4D-B6D1-9942BB62298D}" srcOrd="0" destOrd="0" presId="urn:microsoft.com/office/officeart/2005/8/layout/radial3"/>
    <dgm:cxn modelId="{3A628DB4-82C1-5F44-BE5A-36B5E0723B2D}" type="presOf" srcId="{00C80CA7-95A4-DE44-9808-F623ABFC625E}" destId="{E6FC1CF8-9ACF-E249-AE3F-2F277ED17AE3}" srcOrd="0" destOrd="0" presId="urn:microsoft.com/office/officeart/2005/8/layout/radial3"/>
    <dgm:cxn modelId="{ED20E3BB-04E5-4F46-93DA-E768F6EF3B1C}" type="presOf" srcId="{4897835B-228E-3E40-9587-4BB077E10900}" destId="{0BEEC218-3835-C74A-AFD4-44374B0823EC}" srcOrd="0" destOrd="0" presId="urn:microsoft.com/office/officeart/2005/8/layout/radial3"/>
    <dgm:cxn modelId="{5B0E4ABD-B7A8-0B40-BE66-CFA98996C6E9}" type="presOf" srcId="{7740A8E4-B31D-8641-A7E4-8F0992559DFF}" destId="{137A774A-4C15-3D4B-8BDA-1AAE3EFD4D70}" srcOrd="0" destOrd="0" presId="urn:microsoft.com/office/officeart/2005/8/layout/radial3"/>
    <dgm:cxn modelId="{91C144D9-6694-A644-8907-C7860B681B99}" srcId="{7EA87A0B-0CCC-4B4F-BA90-15F01A47532B}" destId="{4897835B-228E-3E40-9587-4BB077E10900}" srcOrd="1" destOrd="0" parTransId="{88DB8686-2436-8C47-A341-FBB21AE16058}" sibTransId="{13212565-0456-2D44-8333-708144718FF6}"/>
    <dgm:cxn modelId="{A9289CDE-B027-6D4A-B37A-9178B25AB99E}" srcId="{7EA87A0B-0CCC-4B4F-BA90-15F01A47532B}" destId="{87A4084F-C825-604A-9573-4C1AFB8EFBB5}" srcOrd="0" destOrd="0" parTransId="{6C9963AE-5685-6448-B208-F9C68A89E56A}" sibTransId="{28CE8DD7-770F-EB4E-98DD-FDEE49F96A47}"/>
    <dgm:cxn modelId="{38EFCDE4-479D-A649-B308-46F78D7E951A}" srcId="{7EA87A0B-0CCC-4B4F-BA90-15F01A47532B}" destId="{3A1AA8ED-4F16-D645-A9E1-B7EEA75DAB4B}" srcOrd="5" destOrd="0" parTransId="{1FF43F9A-7551-E14C-AF9C-B22A24398D89}" sibTransId="{CAB7FBB2-706E-8745-A385-22DB0A5A6222}"/>
    <dgm:cxn modelId="{33555BF0-32D3-4044-A1C6-EC8B8831B347}" type="presOf" srcId="{36CC948D-C8DA-0B4B-939D-04A33945097A}" destId="{FE7D2624-9594-F54A-B275-AF5FE6338B76}" srcOrd="0" destOrd="0" presId="urn:microsoft.com/office/officeart/2005/8/layout/radial3"/>
    <dgm:cxn modelId="{DD6716C5-8D94-C541-A576-3C2572589891}" type="presParOf" srcId="{137A774A-4C15-3D4B-8BDA-1AAE3EFD4D70}" destId="{77040EA8-A48A-5448-9A20-34DABAD1B4C5}" srcOrd="0" destOrd="0" presId="urn:microsoft.com/office/officeart/2005/8/layout/radial3"/>
    <dgm:cxn modelId="{86915CF6-96C5-5240-8E21-C3281EE7F7C2}" type="presParOf" srcId="{77040EA8-A48A-5448-9A20-34DABAD1B4C5}" destId="{4DDB4028-2054-484E-B639-CAA4BEF0C744}" srcOrd="0" destOrd="0" presId="urn:microsoft.com/office/officeart/2005/8/layout/radial3"/>
    <dgm:cxn modelId="{F3388AA0-A458-3A4C-A8F1-0B3CF95412C6}" type="presParOf" srcId="{77040EA8-A48A-5448-9A20-34DABAD1B4C5}" destId="{4571E894-0B7A-AB4D-B6D1-9942BB62298D}" srcOrd="1" destOrd="0" presId="urn:microsoft.com/office/officeart/2005/8/layout/radial3"/>
    <dgm:cxn modelId="{8474D2AE-F7DA-7C47-A407-6B8149E30A52}" type="presParOf" srcId="{77040EA8-A48A-5448-9A20-34DABAD1B4C5}" destId="{0BEEC218-3835-C74A-AFD4-44374B0823EC}" srcOrd="2" destOrd="0" presId="urn:microsoft.com/office/officeart/2005/8/layout/radial3"/>
    <dgm:cxn modelId="{467B7F8F-8278-C749-861D-1807242C5F24}" type="presParOf" srcId="{77040EA8-A48A-5448-9A20-34DABAD1B4C5}" destId="{EDB35ADB-08E5-9045-A1D6-E77B310CBB0F}" srcOrd="3" destOrd="0" presId="urn:microsoft.com/office/officeart/2005/8/layout/radial3"/>
    <dgm:cxn modelId="{333E5E06-6C0C-034B-81AD-EEBCE69F4595}" type="presParOf" srcId="{77040EA8-A48A-5448-9A20-34DABAD1B4C5}" destId="{E6FC1CF8-9ACF-E249-AE3F-2F277ED17AE3}" srcOrd="4" destOrd="0" presId="urn:microsoft.com/office/officeart/2005/8/layout/radial3"/>
    <dgm:cxn modelId="{99823953-ECD3-8D48-B288-6EFBDB95A076}" type="presParOf" srcId="{77040EA8-A48A-5448-9A20-34DABAD1B4C5}" destId="{FE7D2624-9594-F54A-B275-AF5FE6338B76}" srcOrd="5" destOrd="0" presId="urn:microsoft.com/office/officeart/2005/8/layout/radial3"/>
    <dgm:cxn modelId="{8C626826-DC17-DD41-877A-947DAAA460DE}" type="presParOf" srcId="{77040EA8-A48A-5448-9A20-34DABAD1B4C5}" destId="{C2B1E784-1A7F-A24F-ACDD-9F19EB09AD1D}" srcOrd="6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B4028-2054-484E-B639-CAA4BEF0C744}">
      <dsp:nvSpPr>
        <dsp:cNvPr id="0" name=""/>
        <dsp:cNvSpPr/>
      </dsp:nvSpPr>
      <dsp:spPr>
        <a:xfrm>
          <a:off x="1956033" y="1064251"/>
          <a:ext cx="2651293" cy="2651293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b="1" kern="1200" dirty="0">
            <a:hlinkClick xmlns:r="http://schemas.openxmlformats.org/officeDocument/2006/relationships" r:id="rId1">
              <a:extLst>
                <a:ext uri="{A12FA001-AC4F-418D-AE19-62706E023703}">
                  <ahyp:hlinkClr xmlns:ahyp="http://schemas.microsoft.com/office/drawing/2018/hyperlinkcolor" val="tx"/>
                </a:ext>
              </a:extLst>
            </a:hlinkClick>
          </a:endParaRP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b="1" kern="1200" dirty="0">
            <a:hlinkClick xmlns:r="http://schemas.openxmlformats.org/officeDocument/2006/relationships" r:id="rId1">
              <a:extLst>
                <a:ext uri="{A12FA001-AC4F-418D-AE19-62706E023703}">
                  <ahyp:hlinkClr xmlns:ahyp="http://schemas.microsoft.com/office/drawing/2018/hyperlinkcolor" val="tx"/>
                </a:ext>
              </a:extLst>
            </a:hlinkClick>
          </a:endParaRP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b="1" kern="1200" dirty="0">
            <a:hlinkClick xmlns:r="http://schemas.openxmlformats.org/officeDocument/2006/relationships" r:id="rId1">
              <a:extLst>
                <a:ext uri="{A12FA001-AC4F-418D-AE19-62706E023703}">
                  <ahyp:hlinkClr xmlns:ahyp="http://schemas.microsoft.com/office/drawing/2018/hyperlinkcolor" val="tx"/>
                </a:ext>
              </a:extLst>
            </a:hlinkClick>
          </a:endParaRP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rgbClr val="C0000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https://dpph.ch</a:t>
          </a:r>
          <a:endParaRPr lang="en-US" sz="2100" b="1" kern="1200" dirty="0">
            <a:solidFill>
              <a:srgbClr val="C00000"/>
            </a:solidFill>
          </a:endParaRPr>
        </a:p>
      </dsp:txBody>
      <dsp:txXfrm>
        <a:off x="2344306" y="1452524"/>
        <a:ext cx="1874747" cy="1874747"/>
      </dsp:txXfrm>
    </dsp:sp>
    <dsp:sp modelId="{4571E894-0B7A-AB4D-B6D1-9942BB62298D}">
      <dsp:nvSpPr>
        <dsp:cNvPr id="0" name=""/>
        <dsp:cNvSpPr/>
      </dsp:nvSpPr>
      <dsp:spPr>
        <a:xfrm>
          <a:off x="2618856" y="473"/>
          <a:ext cx="1325646" cy="1325646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LCA1</a:t>
          </a:r>
          <a:r>
            <a:rPr lang="en-US" sz="1000" kern="1200" dirty="0"/>
            <a:t>: Systems for privacy-conscious data sharing</a:t>
          </a:r>
          <a:br>
            <a:rPr lang="en-US" sz="1000" kern="1200" dirty="0"/>
          </a:br>
          <a:endParaRPr lang="en-US" sz="1000" b="1" kern="1200" dirty="0">
            <a:solidFill>
              <a:srgbClr val="C00000"/>
            </a:solidFill>
          </a:endParaRPr>
        </a:p>
      </dsp:txBody>
      <dsp:txXfrm>
        <a:off x="2812992" y="194609"/>
        <a:ext cx="937374" cy="937374"/>
      </dsp:txXfrm>
    </dsp:sp>
    <dsp:sp modelId="{0BEEC218-3835-C74A-AFD4-44374B0823EC}">
      <dsp:nvSpPr>
        <dsp:cNvPr id="0" name=""/>
        <dsp:cNvSpPr/>
      </dsp:nvSpPr>
      <dsp:spPr>
        <a:xfrm>
          <a:off x="4114137" y="863773"/>
          <a:ext cx="1325646" cy="1325646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DEDIS</a:t>
          </a:r>
          <a:r>
            <a:rPr lang="en-US" sz="1000" kern="1200" dirty="0"/>
            <a:t>: Distributed and Decentralized Trust</a:t>
          </a:r>
          <a:br>
            <a:rPr lang="en-US" sz="1000" kern="1200" dirty="0"/>
          </a:br>
          <a:endParaRPr lang="en-US" sz="1000" b="1" kern="1200" dirty="0">
            <a:solidFill>
              <a:srgbClr val="C00000"/>
            </a:solidFill>
          </a:endParaRPr>
        </a:p>
      </dsp:txBody>
      <dsp:txXfrm>
        <a:off x="4308273" y="1057909"/>
        <a:ext cx="937374" cy="937374"/>
      </dsp:txXfrm>
    </dsp:sp>
    <dsp:sp modelId="{EDB35ADB-08E5-9045-A1D6-E77B310CBB0F}">
      <dsp:nvSpPr>
        <dsp:cNvPr id="0" name=""/>
        <dsp:cNvSpPr/>
      </dsp:nvSpPr>
      <dsp:spPr>
        <a:xfrm>
          <a:off x="4114137" y="2590375"/>
          <a:ext cx="1325646" cy="1325646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GR-JET</a:t>
          </a:r>
          <a:r>
            <a:rPr lang="en-US" sz="1000" kern="1200" dirty="0"/>
            <a:t>: Fundamental cryptography</a:t>
          </a:r>
          <a:br>
            <a:rPr lang="en-US" sz="1000" kern="1200" dirty="0"/>
          </a:br>
          <a:endParaRPr lang="en-US" sz="1000" b="1" kern="1200" dirty="0">
            <a:solidFill>
              <a:srgbClr val="C00000"/>
            </a:solidFill>
          </a:endParaRPr>
        </a:p>
      </dsp:txBody>
      <dsp:txXfrm>
        <a:off x="4308273" y="2784511"/>
        <a:ext cx="937374" cy="937374"/>
      </dsp:txXfrm>
    </dsp:sp>
    <dsp:sp modelId="{E6FC1CF8-9ACF-E249-AE3F-2F277ED17AE3}">
      <dsp:nvSpPr>
        <dsp:cNvPr id="0" name=""/>
        <dsp:cNvSpPr/>
      </dsp:nvSpPr>
      <dsp:spPr>
        <a:xfrm>
          <a:off x="2618856" y="3453676"/>
          <a:ext cx="1325646" cy="1325646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 err="1"/>
            <a:t>Fellay</a:t>
          </a:r>
          <a:r>
            <a:rPr lang="en-US" sz="1000" b="1" kern="1200" dirty="0"/>
            <a:t> Group</a:t>
          </a:r>
          <a:r>
            <a:rPr lang="en-US" sz="1000" kern="1200" dirty="0"/>
            <a:t>: Medical application</a:t>
          </a:r>
          <a:br>
            <a:rPr lang="en-US" sz="1000" kern="1200" dirty="0"/>
          </a:br>
          <a:endParaRPr lang="en-US" sz="1000" b="1" kern="1200" dirty="0">
            <a:solidFill>
              <a:srgbClr val="C00000"/>
            </a:solidFill>
          </a:endParaRPr>
        </a:p>
      </dsp:txBody>
      <dsp:txXfrm>
        <a:off x="2812992" y="3647812"/>
        <a:ext cx="937374" cy="937374"/>
      </dsp:txXfrm>
    </dsp:sp>
    <dsp:sp modelId="{FE7D2624-9594-F54A-B275-AF5FE6338B76}">
      <dsp:nvSpPr>
        <dsp:cNvPr id="0" name=""/>
        <dsp:cNvSpPr/>
      </dsp:nvSpPr>
      <dsp:spPr>
        <a:xfrm>
          <a:off x="1123575" y="2590375"/>
          <a:ext cx="1325646" cy="1325646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SDSC</a:t>
          </a:r>
          <a:r>
            <a:rPr lang="en-US" sz="1000" kern="1200" dirty="0"/>
            <a:t>: Data Science Infrastructure and Deployment</a:t>
          </a:r>
          <a:br>
            <a:rPr lang="en-US" sz="1000" kern="1200" dirty="0"/>
          </a:br>
          <a:endParaRPr lang="en-US" sz="1000" b="1" kern="1200" dirty="0">
            <a:solidFill>
              <a:srgbClr val="1E3F7A"/>
            </a:solidFill>
          </a:endParaRPr>
        </a:p>
      </dsp:txBody>
      <dsp:txXfrm>
        <a:off x="1317711" y="2784511"/>
        <a:ext cx="937374" cy="937374"/>
      </dsp:txXfrm>
    </dsp:sp>
    <dsp:sp modelId="{C2B1E784-1A7F-A24F-ACDD-9F19EB09AD1D}">
      <dsp:nvSpPr>
        <dsp:cNvPr id="0" name=""/>
        <dsp:cNvSpPr/>
      </dsp:nvSpPr>
      <dsp:spPr>
        <a:xfrm>
          <a:off x="1123575" y="863773"/>
          <a:ext cx="1325646" cy="1325646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Health Ethics and Policy</a:t>
          </a:r>
          <a:r>
            <a:rPr lang="en-US" sz="1000" kern="1200" dirty="0"/>
            <a:t>: Legal and Ethical analysis</a:t>
          </a:r>
          <a:br>
            <a:rPr lang="en-US" sz="1000" kern="1200" dirty="0"/>
          </a:br>
          <a:endParaRPr lang="en-US" sz="1000" b="1" kern="1200" dirty="0">
            <a:solidFill>
              <a:srgbClr val="1E3F7A"/>
            </a:solidFill>
          </a:endParaRPr>
        </a:p>
      </dsp:txBody>
      <dsp:txXfrm>
        <a:off x="1317711" y="1057909"/>
        <a:ext cx="937374" cy="937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55220-41AB-AC42-887D-7DF49835BEF1}" type="datetimeFigureOut">
              <a:rPr lang="en-US" smtClean="0"/>
              <a:t>5/20/19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15CED1-0A23-FD43-B4AB-6728A2BDC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894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After</a:t>
            </a:r>
            <a:r>
              <a:rPr lang="fr-CH" dirty="0"/>
              <a:t> </a:t>
            </a:r>
            <a:r>
              <a:rPr lang="fr-CH" dirty="0" err="1"/>
              <a:t>having</a:t>
            </a:r>
            <a:r>
              <a:rPr lang="fr-CH" dirty="0"/>
              <a:t> been </a:t>
            </a:r>
            <a:r>
              <a:rPr lang="fr-CH" dirty="0" err="1"/>
              <a:t>sequenced</a:t>
            </a:r>
            <a:r>
              <a:rPr lang="fr-CH" dirty="0"/>
              <a:t>,</a:t>
            </a:r>
            <a:r>
              <a:rPr lang="fr-CH" baseline="0" dirty="0"/>
              <a:t> the </a:t>
            </a:r>
            <a:r>
              <a:rPr lang="fr-CH" baseline="0" dirty="0" err="1"/>
              <a:t>person</a:t>
            </a:r>
            <a:r>
              <a:rPr lang="fr-CH" baseline="0" dirty="0"/>
              <a:t> </a:t>
            </a:r>
            <a:r>
              <a:rPr lang="fr-CH" baseline="0" dirty="0" err="1"/>
              <a:t>can</a:t>
            </a:r>
            <a:r>
              <a:rPr lang="fr-CH" baseline="0" dirty="0"/>
              <a:t> </a:t>
            </a:r>
            <a:r>
              <a:rPr lang="fr-CH" baseline="0" dirty="0" err="1"/>
              <a:t>freely</a:t>
            </a:r>
            <a:r>
              <a:rPr lang="fr-CH" baseline="0" dirty="0"/>
              <a:t> put </a:t>
            </a:r>
            <a:r>
              <a:rPr lang="fr-CH" baseline="0" dirty="0" err="1"/>
              <a:t>his</a:t>
            </a:r>
            <a:r>
              <a:rPr lang="fr-CH" baseline="0" dirty="0"/>
              <a:t> </a:t>
            </a:r>
            <a:r>
              <a:rPr lang="fr-CH" baseline="0" dirty="0" err="1"/>
              <a:t>genome</a:t>
            </a:r>
            <a:r>
              <a:rPr lang="fr-CH" baseline="0" dirty="0"/>
              <a:t> </a:t>
            </a:r>
            <a:r>
              <a:rPr lang="fr-CH" baseline="0" dirty="0" err="1"/>
              <a:t>available</a:t>
            </a:r>
            <a:r>
              <a:rPr lang="fr-CH" baseline="0" dirty="0"/>
              <a:t> online </a:t>
            </a:r>
            <a:r>
              <a:rPr lang="fr-CH" baseline="0" dirty="0" err="1"/>
              <a:t>through</a:t>
            </a:r>
            <a:r>
              <a:rPr lang="fr-CH" baseline="0" dirty="0"/>
              <a:t> </a:t>
            </a:r>
            <a:r>
              <a:rPr lang="fr-CH" baseline="0" dirty="0" err="1"/>
              <a:t>websites</a:t>
            </a:r>
            <a:r>
              <a:rPr lang="fr-CH" baseline="0" dirty="0"/>
              <a:t> </a:t>
            </a:r>
            <a:r>
              <a:rPr lang="fr-CH" baseline="0" dirty="0" err="1"/>
              <a:t>like</a:t>
            </a:r>
            <a:r>
              <a:rPr lang="fr-CH" baseline="0" dirty="0"/>
              <a:t> OpenSNP.org, </a:t>
            </a:r>
            <a:r>
              <a:rPr lang="fr-CH" baseline="0" dirty="0" err="1"/>
              <a:t>like</a:t>
            </a:r>
            <a:r>
              <a:rPr lang="fr-CH" baseline="0" dirty="0"/>
              <a:t> the </a:t>
            </a:r>
            <a:r>
              <a:rPr lang="fr-CH" baseline="0" dirty="0" err="1"/>
              <a:t>person</a:t>
            </a:r>
            <a:r>
              <a:rPr lang="fr-CH" baseline="0" dirty="0"/>
              <a:t> </a:t>
            </a:r>
            <a:r>
              <a:rPr lang="fr-CH" baseline="0" dirty="0" err="1"/>
              <a:t>here</a:t>
            </a:r>
            <a:r>
              <a:rPr lang="fr-CH" baseline="0" dirty="0"/>
              <a:t>. […] </a:t>
            </a:r>
            <a:r>
              <a:rPr lang="fr-CH" baseline="0" dirty="0" err="1"/>
              <a:t>this</a:t>
            </a:r>
            <a:r>
              <a:rPr lang="fr-CH" baseline="0" dirty="0"/>
              <a:t> </a:t>
            </a:r>
            <a:r>
              <a:rPr lang="fr-CH" baseline="0" dirty="0" err="1"/>
              <a:t>means</a:t>
            </a:r>
            <a:r>
              <a:rPr lang="fr-CH" baseline="0" dirty="0"/>
              <a:t> </a:t>
            </a:r>
            <a:r>
              <a:rPr lang="fr-CH" baseline="0" dirty="0" err="1"/>
              <a:t>that</a:t>
            </a:r>
            <a:r>
              <a:rPr lang="fr-CH" baseline="0" dirty="0"/>
              <a:t>, not </a:t>
            </a:r>
            <a:r>
              <a:rPr lang="fr-CH" baseline="0" dirty="0" err="1"/>
              <a:t>only</a:t>
            </a:r>
            <a:r>
              <a:rPr lang="fr-CH" baseline="0" dirty="0"/>
              <a:t> the </a:t>
            </a:r>
            <a:r>
              <a:rPr lang="fr-CH" baseline="0" dirty="0" err="1"/>
              <a:t>Lacks</a:t>
            </a:r>
            <a:r>
              <a:rPr lang="fr-CH" baseline="0" dirty="0"/>
              <a:t> </a:t>
            </a:r>
            <a:r>
              <a:rPr lang="fr-CH" baseline="0" dirty="0" err="1"/>
              <a:t>family’s</a:t>
            </a:r>
            <a:r>
              <a:rPr lang="fr-CH" baseline="0" dirty="0"/>
              <a:t> </a:t>
            </a:r>
            <a:r>
              <a:rPr lang="fr-CH" baseline="0" dirty="0" err="1"/>
              <a:t>genomic</a:t>
            </a:r>
            <a:r>
              <a:rPr lang="fr-CH" baseline="0" dirty="0"/>
              <a:t> </a:t>
            </a:r>
            <a:r>
              <a:rPr lang="fr-CH" baseline="0" dirty="0" err="1"/>
              <a:t>privacy</a:t>
            </a:r>
            <a:r>
              <a:rPr lang="fr-CH" baseline="0" dirty="0"/>
              <a:t> </a:t>
            </a:r>
            <a:r>
              <a:rPr lang="fr-CH" baseline="0" dirty="0" err="1"/>
              <a:t>is</a:t>
            </a:r>
            <a:r>
              <a:rPr lang="fr-CH" baseline="0" dirty="0"/>
              <a:t> </a:t>
            </a:r>
            <a:r>
              <a:rPr lang="fr-CH" baseline="0" dirty="0" err="1"/>
              <a:t>at</a:t>
            </a:r>
            <a:r>
              <a:rPr lang="fr-CH" baseline="0" dirty="0"/>
              <a:t> </a:t>
            </a:r>
            <a:r>
              <a:rPr lang="fr-CH" baseline="0" dirty="0" err="1"/>
              <a:t>risk</a:t>
            </a:r>
            <a:r>
              <a:rPr lang="fr-CH" baseline="0" dirty="0"/>
              <a:t> but </a:t>
            </a:r>
            <a:r>
              <a:rPr lang="fr-CH" baseline="0" dirty="0" err="1"/>
              <a:t>thousands</a:t>
            </a:r>
            <a:r>
              <a:rPr lang="fr-CH" baseline="0" dirty="0"/>
              <a:t> of </a:t>
            </a:r>
            <a:r>
              <a:rPr lang="fr-CH" baseline="0" dirty="0" err="1"/>
              <a:t>family’s</a:t>
            </a:r>
            <a:r>
              <a:rPr lang="fr-CH" baseline="0" dirty="0"/>
              <a:t> </a:t>
            </a:r>
            <a:r>
              <a:rPr lang="fr-CH" baseline="0" dirty="0" err="1"/>
              <a:t>privacy</a:t>
            </a:r>
            <a:r>
              <a:rPr lang="fr-CH" baseline="0" dirty="0"/>
              <a:t> </a:t>
            </a:r>
            <a:r>
              <a:rPr lang="fr-CH" baseline="0" dirty="0" err="1"/>
              <a:t>is</a:t>
            </a:r>
            <a:r>
              <a:rPr lang="fr-CH" baseline="0" dirty="0"/>
              <a:t> </a:t>
            </a:r>
            <a:r>
              <a:rPr lang="fr-CH" baseline="0" dirty="0" err="1"/>
              <a:t>now</a:t>
            </a:r>
            <a:r>
              <a:rPr lang="fr-CH" baseline="0" dirty="0"/>
              <a:t> in danger.</a:t>
            </a:r>
            <a:endParaRPr lang="fr-CH" dirty="0"/>
          </a:p>
          <a:p>
            <a:endParaRPr lang="fr-CH" dirty="0"/>
          </a:p>
          <a:p>
            <a:r>
              <a:rPr lang="fr-CH" dirty="0"/>
              <a:t>Possible to </a:t>
            </a:r>
            <a:r>
              <a:rPr lang="fr-CH" dirty="0" err="1"/>
              <a:t>gather</a:t>
            </a:r>
            <a:r>
              <a:rPr lang="fr-CH" dirty="0"/>
              <a:t> </a:t>
            </a:r>
            <a:r>
              <a:rPr lang="fr-CH" dirty="0" err="1"/>
              <a:t>family</a:t>
            </a:r>
            <a:r>
              <a:rPr lang="fr-CH" dirty="0"/>
              <a:t> </a:t>
            </a:r>
            <a:r>
              <a:rPr lang="fr-CH" dirty="0" err="1"/>
              <a:t>relationships</a:t>
            </a:r>
            <a:r>
              <a:rPr lang="fr-CH" dirty="0"/>
              <a:t> (pedigrees) </a:t>
            </a:r>
            <a:r>
              <a:rPr lang="fr-CH" dirty="0" err="1"/>
              <a:t>with</a:t>
            </a:r>
            <a:r>
              <a:rPr lang="fr-CH" dirty="0"/>
              <a:t> real </a:t>
            </a:r>
            <a:r>
              <a:rPr lang="fr-CH" dirty="0" err="1"/>
              <a:t>identities</a:t>
            </a:r>
            <a:r>
              <a:rPr lang="fr-CH" dirty="0"/>
              <a:t> </a:t>
            </a:r>
            <a:r>
              <a:rPr lang="fr-CH" dirty="0" err="1"/>
              <a:t>from</a:t>
            </a:r>
            <a:r>
              <a:rPr lang="fr-CH" dirty="0"/>
              <a:t> social networks (</a:t>
            </a:r>
            <a:r>
              <a:rPr lang="fr-CH" dirty="0" err="1"/>
              <a:t>such</a:t>
            </a:r>
            <a:r>
              <a:rPr lang="fr-CH" dirty="0"/>
              <a:t> as Facebook) or </a:t>
            </a:r>
            <a:r>
              <a:rPr lang="fr-CH" dirty="0" err="1"/>
              <a:t>genetic</a:t>
            </a:r>
            <a:r>
              <a:rPr lang="fr-CH" dirty="0"/>
              <a:t> </a:t>
            </a:r>
            <a:r>
              <a:rPr lang="fr-CH" dirty="0" err="1"/>
              <a:t>genealogy</a:t>
            </a:r>
            <a:r>
              <a:rPr lang="fr-CH" dirty="0"/>
              <a:t> </a:t>
            </a:r>
            <a:r>
              <a:rPr lang="fr-CH" dirty="0" err="1"/>
              <a:t>Websites</a:t>
            </a:r>
            <a:r>
              <a:rPr lang="fr-CH" dirty="0"/>
              <a:t> (</a:t>
            </a:r>
            <a:r>
              <a:rPr lang="fr-CH" dirty="0" err="1"/>
              <a:t>such</a:t>
            </a:r>
            <a:r>
              <a:rPr lang="fr-CH" dirty="0"/>
              <a:t> as 23andMe)</a:t>
            </a:r>
          </a:p>
          <a:p>
            <a:r>
              <a:rPr lang="fr-CH" dirty="0"/>
              <a:t>People </a:t>
            </a:r>
            <a:r>
              <a:rPr lang="fr-CH" dirty="0" err="1"/>
              <a:t>whose</a:t>
            </a:r>
            <a:r>
              <a:rPr lang="fr-CH" dirty="0"/>
              <a:t> </a:t>
            </a:r>
            <a:r>
              <a:rPr lang="fr-CH" dirty="0" err="1"/>
              <a:t>genome</a:t>
            </a:r>
            <a:r>
              <a:rPr lang="fr-CH" dirty="0"/>
              <a:t> has been </a:t>
            </a:r>
            <a:r>
              <a:rPr lang="fr-CH" dirty="0" err="1"/>
              <a:t>sequenced</a:t>
            </a:r>
            <a:r>
              <a:rPr lang="fr-CH" dirty="0"/>
              <a:t> </a:t>
            </a:r>
            <a:r>
              <a:rPr lang="fr-CH" dirty="0" err="1"/>
              <a:t>increasingly</a:t>
            </a:r>
            <a:r>
              <a:rPr lang="fr-CH" dirty="0"/>
              <a:t> </a:t>
            </a:r>
            <a:r>
              <a:rPr lang="fr-CH" dirty="0" err="1"/>
              <a:t>share</a:t>
            </a:r>
            <a:r>
              <a:rPr lang="fr-CH" dirty="0"/>
              <a:t> </a:t>
            </a:r>
            <a:r>
              <a:rPr lang="fr-CH" dirty="0" err="1"/>
              <a:t>it</a:t>
            </a:r>
            <a:r>
              <a:rPr lang="fr-CH" dirty="0"/>
              <a:t> online, </a:t>
            </a:r>
            <a:r>
              <a:rPr lang="fr-CH" dirty="0" err="1"/>
              <a:t>sometimes</a:t>
            </a:r>
            <a:r>
              <a:rPr lang="fr-CH" dirty="0"/>
              <a:t> </a:t>
            </a:r>
            <a:r>
              <a:rPr lang="fr-CH" dirty="0" err="1"/>
              <a:t>with</a:t>
            </a:r>
            <a:r>
              <a:rPr lang="fr-CH" dirty="0"/>
              <a:t> </a:t>
            </a:r>
            <a:r>
              <a:rPr lang="fr-CH" dirty="0" err="1"/>
              <a:t>their</a:t>
            </a:r>
            <a:r>
              <a:rPr lang="fr-CH" dirty="0"/>
              <a:t> real </a:t>
            </a:r>
            <a:r>
              <a:rPr lang="fr-CH" dirty="0" err="1"/>
              <a:t>identities</a:t>
            </a:r>
            <a:r>
              <a:rPr lang="fr-CH" dirty="0"/>
              <a:t> (</a:t>
            </a:r>
            <a:r>
              <a:rPr lang="fr-CH" dirty="0" err="1"/>
              <a:t>like</a:t>
            </a:r>
            <a:r>
              <a:rPr lang="fr-CH" dirty="0"/>
              <a:t> in </a:t>
            </a:r>
            <a:r>
              <a:rPr lang="fr-CH" dirty="0" err="1"/>
              <a:t>OpenSNP</a:t>
            </a:r>
            <a:r>
              <a:rPr lang="fr-CH" dirty="0"/>
              <a:t>)</a:t>
            </a:r>
          </a:p>
          <a:p>
            <a:r>
              <a:rPr lang="fr-CH" dirty="0" err="1"/>
              <a:t>Following</a:t>
            </a:r>
            <a:r>
              <a:rPr lang="fr-CH" dirty="0"/>
              <a:t> </a:t>
            </a:r>
            <a:r>
              <a:rPr lang="fr-CH" dirty="0" err="1"/>
              <a:t>this</a:t>
            </a:r>
            <a:r>
              <a:rPr lang="fr-CH" dirty="0"/>
              <a:t> trend, </a:t>
            </a:r>
            <a:r>
              <a:rPr lang="fr-CH" dirty="0" err="1"/>
              <a:t>genomic</a:t>
            </a:r>
            <a:r>
              <a:rPr lang="fr-CH" dirty="0"/>
              <a:t> </a:t>
            </a:r>
            <a:r>
              <a:rPr lang="fr-CH" dirty="0" err="1"/>
              <a:t>Websites</a:t>
            </a:r>
            <a:r>
              <a:rPr lang="fr-CH" dirty="0"/>
              <a:t> </a:t>
            </a:r>
            <a:r>
              <a:rPr lang="fr-CH" dirty="0" err="1"/>
              <a:t>might</a:t>
            </a:r>
            <a:r>
              <a:rPr lang="fr-CH" dirty="0"/>
              <a:t> </a:t>
            </a:r>
            <a:r>
              <a:rPr lang="fr-CH" dirty="0" err="1"/>
              <a:t>merge</a:t>
            </a:r>
            <a:r>
              <a:rPr lang="fr-CH" dirty="0"/>
              <a:t> </a:t>
            </a:r>
            <a:r>
              <a:rPr lang="fr-CH" dirty="0" err="1"/>
              <a:t>with</a:t>
            </a:r>
            <a:r>
              <a:rPr lang="fr-CH" dirty="0"/>
              <a:t> social networks in a </a:t>
            </a:r>
            <a:r>
              <a:rPr lang="fr-CH" dirty="0" err="1"/>
              <a:t>near</a:t>
            </a:r>
            <a:r>
              <a:rPr lang="fr-CH" dirty="0"/>
              <a:t> future (</a:t>
            </a:r>
            <a:r>
              <a:rPr lang="fr-CH" dirty="0" err="1"/>
              <a:t>health</a:t>
            </a:r>
            <a:r>
              <a:rPr lang="fr-CH" dirty="0"/>
              <a:t> social networks </a:t>
            </a:r>
            <a:r>
              <a:rPr lang="fr-CH" dirty="0" err="1"/>
              <a:t>like</a:t>
            </a:r>
            <a:r>
              <a:rPr lang="fr-CH" dirty="0"/>
              <a:t> </a:t>
            </a:r>
            <a:r>
              <a:rPr lang="fr-CH" dirty="0" err="1"/>
              <a:t>PatientsLikeMe</a:t>
            </a:r>
            <a:r>
              <a:rPr lang="fr-CH" dirty="0"/>
              <a:t> are good </a:t>
            </a:r>
            <a:r>
              <a:rPr lang="fr-CH" dirty="0" err="1"/>
              <a:t>examples</a:t>
            </a:r>
            <a:r>
              <a:rPr lang="fr-CH" dirty="0"/>
              <a:t>)</a:t>
            </a:r>
          </a:p>
          <a:p>
            <a:pPr defTabSz="923910">
              <a:defRPr/>
            </a:pPr>
            <a:r>
              <a:rPr lang="fr-CH" dirty="0"/>
              <a:t>Due to the </a:t>
            </a:r>
            <a:r>
              <a:rPr lang="fr-CH" dirty="0" err="1"/>
              <a:t>inherent</a:t>
            </a:r>
            <a:r>
              <a:rPr lang="fr-CH" dirty="0"/>
              <a:t> </a:t>
            </a:r>
            <a:r>
              <a:rPr lang="fr-CH" dirty="0" err="1"/>
              <a:t>genetic</a:t>
            </a:r>
            <a:r>
              <a:rPr lang="fr-CH" dirty="0"/>
              <a:t> </a:t>
            </a:r>
            <a:r>
              <a:rPr lang="fr-CH" dirty="0" err="1"/>
              <a:t>correlation</a:t>
            </a:r>
            <a:r>
              <a:rPr lang="fr-CH" dirty="0"/>
              <a:t> of relatives, </a:t>
            </a:r>
            <a:r>
              <a:rPr lang="fr-CH" dirty="0" err="1"/>
              <a:t>every</a:t>
            </a:r>
            <a:r>
              <a:rPr lang="fr-CH" dirty="0"/>
              <a:t> </a:t>
            </a:r>
            <a:r>
              <a:rPr lang="fr-CH" dirty="0" err="1"/>
              <a:t>individual</a:t>
            </a:r>
            <a:r>
              <a:rPr lang="fr-CH" dirty="0"/>
              <a:t> </a:t>
            </a:r>
            <a:r>
              <a:rPr lang="fr-CH" dirty="0" err="1"/>
              <a:t>who</a:t>
            </a:r>
            <a:r>
              <a:rPr lang="fr-CH" dirty="0"/>
              <a:t> </a:t>
            </a:r>
            <a:r>
              <a:rPr lang="fr-CH" dirty="0" err="1"/>
              <a:t>reveals</a:t>
            </a:r>
            <a:r>
              <a:rPr lang="fr-CH" dirty="0"/>
              <a:t> </a:t>
            </a:r>
            <a:r>
              <a:rPr lang="fr-CH" dirty="0" err="1"/>
              <a:t>his</a:t>
            </a:r>
            <a:r>
              <a:rPr lang="fr-CH" dirty="0"/>
              <a:t> </a:t>
            </a:r>
            <a:r>
              <a:rPr lang="fr-CH" dirty="0" err="1"/>
              <a:t>genome</a:t>
            </a:r>
            <a:r>
              <a:rPr lang="fr-CH" dirty="0"/>
              <a:t> (or part of </a:t>
            </a:r>
            <a:r>
              <a:rPr lang="fr-CH" dirty="0" err="1"/>
              <a:t>it</a:t>
            </a:r>
            <a:r>
              <a:rPr lang="fr-CH" dirty="0"/>
              <a:t>) </a:t>
            </a:r>
            <a:r>
              <a:rPr lang="fr-CH" dirty="0" err="1"/>
              <a:t>can</a:t>
            </a:r>
            <a:r>
              <a:rPr lang="fr-CH" dirty="0"/>
              <a:t> </a:t>
            </a:r>
            <a:r>
              <a:rPr lang="fr-CH" dirty="0" err="1"/>
              <a:t>eventually</a:t>
            </a:r>
            <a:r>
              <a:rPr lang="fr-CH" dirty="0"/>
              <a:t> put </a:t>
            </a:r>
            <a:r>
              <a:rPr lang="fr-CH" dirty="0" err="1"/>
              <a:t>his</a:t>
            </a:r>
            <a:r>
              <a:rPr lang="fr-CH" dirty="0"/>
              <a:t> relatives’ </a:t>
            </a:r>
            <a:r>
              <a:rPr lang="fr-CH" dirty="0" err="1"/>
              <a:t>genomic</a:t>
            </a:r>
            <a:r>
              <a:rPr lang="fr-CH" dirty="0"/>
              <a:t> </a:t>
            </a:r>
            <a:r>
              <a:rPr lang="fr-CH" dirty="0" err="1"/>
              <a:t>privacy</a:t>
            </a:r>
            <a:r>
              <a:rPr lang="fr-CH" dirty="0"/>
              <a:t> </a:t>
            </a:r>
            <a:r>
              <a:rPr lang="fr-CH" dirty="0" err="1"/>
              <a:t>at</a:t>
            </a:r>
            <a:r>
              <a:rPr lang="fr-CH" dirty="0"/>
              <a:t> </a:t>
            </a:r>
            <a:r>
              <a:rPr lang="fr-CH" dirty="0" err="1"/>
              <a:t>risk</a:t>
            </a:r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36AB9-691D-4584-95F4-062FFFE58070}" type="slidenum">
              <a:rPr lang="fr-CH" smtClean="0"/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51326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2C6A13-59C6-4027-B42D-CA2C8D0E916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93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DE375-6CF1-DD45-9DA0-204E3A94342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99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49E37-02CC-C847-AB65-40A84DA4D9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C086AA-F2DB-8744-8AAB-26524405B3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1B28E-9F3D-AB47-B905-09FE5CAB2A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11/10/18, NYC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CDFB7-DB17-EC49-9D9A-B59753F72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Workshop on Artificial Intelligence for Health - JL Raisaro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5269B-E7B3-514D-8AEF-6BFD5A1D4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3AC1D-D485-5A41-8F89-2FE57B4CB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3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B2C70-25B7-1B48-93F0-D349D8A24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7A2772-4B81-1946-A468-40FF04DF95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FE76B-125A-9444-9714-34F96644BF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11/10/18, NYC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C318C-581D-2D4C-B2C0-A3F32D3C9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Workshop on Artificial Intelligence for Health - JL Raisaro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E02D7-41C2-B941-9E2C-B20F374D4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3AC1D-D485-5A41-8F89-2FE57B4CB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93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41C805-1435-F84D-BFFD-1D41984E65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13DB5-C7A5-F04B-8EA9-121A09080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30F41-0881-EC4F-B5CA-6853545C50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11/10/18, NYC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75295-ECA7-924F-AF3E-A1075E420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Workshop on Artificial Intelligence for Health - JL Raisaro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3F1089-AAAA-754E-8751-043A168A5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3AC1D-D485-5A41-8F89-2FE57B4CB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560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250891" y="1223999"/>
            <a:ext cx="5757669" cy="5184000"/>
          </a:xfrm>
        </p:spPr>
        <p:txBody>
          <a:bodyPr/>
          <a:lstStyle/>
          <a:p>
            <a:pPr lvl="0"/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2"/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3"/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4"/>
            <a:r>
              <a:rPr lang="fr-FR" dirty="0"/>
              <a:t> </a:t>
            </a:r>
            <a:r>
              <a:rPr lang="fr-FR" dirty="0" err="1"/>
              <a:t>text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60960" y="1223999"/>
            <a:ext cx="5763938" cy="5184000"/>
          </a:xfrm>
        </p:spPr>
        <p:txBody>
          <a:bodyPr/>
          <a:lstStyle/>
          <a:p>
            <a:pPr lvl="0"/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2"/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3"/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4"/>
            <a:r>
              <a:rPr lang="fr-FR" dirty="0"/>
              <a:t> </a:t>
            </a:r>
            <a:r>
              <a:rPr lang="fr-FR" dirty="0" err="1"/>
              <a:t>text</a:t>
            </a:r>
            <a:endParaRPr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 err="1"/>
              <a:t>Title</a:t>
            </a:r>
            <a:endParaRPr lang="en-US" dirty="0"/>
          </a:p>
        </p:txBody>
      </p:sp>
      <p:sp>
        <p:nvSpPr>
          <p:cNvPr id="8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1140485" y="6441695"/>
            <a:ext cx="856861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800"/>
            </a:lvl1pPr>
          </a:lstStyle>
          <a:p>
            <a:fld id="{662D58BA-6B81-40E5-AC79-48265F8DE6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843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D19016C-A399-EA4F-A20F-3C363138A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54579E2-B239-414C-BF5E-61DE64FC2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DA64852-5513-4541-A440-34A34AD59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C0D8C1B-FC92-CB48-B332-82F75D064A70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275A326-3686-BC4C-A9AA-C9B825E8F8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57666"/>
            <a:ext cx="838200" cy="40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9719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5CBD7-9F09-D444-B946-229ED68C7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CD99F-857D-2A45-91A1-A59C89B61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33FEA-0953-D44F-A44D-0D040E89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3AC1D-D485-5A41-8F89-2FE57B4CB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63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9E56E-5FFF-4D47-A17C-9606F3643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964687-58E7-3146-8DFF-3F217F912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AC280D-5DA7-2543-ADB4-B4DD162A3D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11/10/18, NYC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07525-1C8F-FD41-829C-815E2FC8D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Workshop on Artificial Intelligence for Health - JL Raisaro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1CB69-75FF-FD43-8016-CBBA59D9F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3AC1D-D485-5A41-8F89-2FE57B4CB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986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4B8D-650C-244F-A1E2-B1CC2E2B2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E1CF5-9C54-7445-9868-DC721747EF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AFBA0E-0D71-D844-AF83-B0EF5E7237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50CC2A-A4BA-E843-AF1F-73ACC7DE46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11/10/18, NYC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89E257-C97A-0E45-AB4C-23711248C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Workshop on Artificial Intelligence for Health - JL Raisaro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ABD17-047A-4242-BDB3-4F0454312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3AC1D-D485-5A41-8F89-2FE57B4CB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9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A74C0-0023-684E-8738-E775A82E9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1B5A9-E2B5-AA4F-82E8-B0F477F9D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41CDF3-010F-744B-9050-CEDCF8A657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F8D9AF-51B9-BA48-A4FD-93BAF37B8F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7F53B0-3ECB-954C-BBBD-7B056A37F9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912426-34C8-7B4D-ADA2-7C593A3A2B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11/10/18, NYC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A165F8-4671-D449-85B2-2F0C1A043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Workshop on Artificial Intelligence for Health - JL Raisaro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570F94-60E9-3546-8050-6927EBA25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3AC1D-D485-5A41-8F89-2FE57B4CB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562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9D22E-BCF4-1A4A-AD78-5730645BD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2C682E-F663-B641-837D-490CF1C16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11/10/18, NYC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2678E6-F133-B042-A6A8-43AEB9466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Workshop on Artificial Intelligence for Health - JL Raisaro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8A0266-FF38-374B-BF93-8052DECDC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3AC1D-D485-5A41-8F89-2FE57B4CB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97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9D6203-7BC2-6D4A-BA4E-CB35E6E616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11/10/18, NYC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1E3A54-0090-0843-9EEE-CCB4C1C8F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Workshop on Artificial Intelligence for Health - JL Raisaro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BC3FC-A1E4-0142-BA84-60E86CFE9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3AC1D-D485-5A41-8F89-2FE57B4CB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40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6BC97-06F0-1144-AF3A-38D680773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FEF4A-31FF-8441-B11E-DEDA0459E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17C7EA-7531-FB4A-A3A5-98946C5D7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0B2EDF-0265-BE4F-A036-04F10AC905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11/10/18, NYC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8D6716-D6B7-CB42-8A7F-324AA79BC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Workshop on Artificial Intelligence for Health - JL Raisaro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79AD63-3533-F946-9BFF-448934C46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3AC1D-D485-5A41-8F89-2FE57B4CB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989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C9410-82E5-294E-9673-96A07A15D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44741B-9774-054A-9E62-5292544D3E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0B24DF-1FF3-C744-A562-2FF45ABC82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72FAE2-D1B5-E442-82CE-62DD7DED73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11/10/18, NYC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3F3A1-6D4B-DB42-BFBE-6C4AF01A0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Workshop on Artificial Intelligence for Health - JL Raisaro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C5E257-0A79-5149-B285-92F62739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3AC1D-D485-5A41-8F89-2FE57B4CB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724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E96B85-F6A5-5448-8653-11C294A5B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3F5C05-CCE6-3741-8D8A-E81FEF71D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51726-9C20-564C-A1D6-28D6B4C6C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3AC1D-D485-5A41-8F89-2FE57B4CB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68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66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../media/image20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13" Type="http://schemas.openxmlformats.org/officeDocument/2006/relationships/image" Target="../media/image34.tiff"/><Relationship Id="rId3" Type="http://schemas.openxmlformats.org/officeDocument/2006/relationships/image" Target="../media/image24.tiff"/><Relationship Id="rId7" Type="http://schemas.openxmlformats.org/officeDocument/2006/relationships/image" Target="../media/image28.tiff"/><Relationship Id="rId12" Type="http://schemas.openxmlformats.org/officeDocument/2006/relationships/image" Target="../media/image33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image" Target="../media/image32.tiff"/><Relationship Id="rId5" Type="http://schemas.openxmlformats.org/officeDocument/2006/relationships/image" Target="../media/image26.tiff"/><Relationship Id="rId10" Type="http://schemas.openxmlformats.org/officeDocument/2006/relationships/image" Target="../media/image31.tiff"/><Relationship Id="rId4" Type="http://schemas.openxmlformats.org/officeDocument/2006/relationships/image" Target="../media/image25.tiff"/><Relationship Id="rId9" Type="http://schemas.openxmlformats.org/officeDocument/2006/relationships/image" Target="../media/image30.tiff"/><Relationship Id="rId14" Type="http://schemas.openxmlformats.org/officeDocument/2006/relationships/image" Target="../media/image58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../media/image35.pn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../media/image20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36.tiff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13" Type="http://schemas.openxmlformats.org/officeDocument/2006/relationships/image" Target="../media/image42.png"/><Relationship Id="rId18" Type="http://schemas.openxmlformats.org/officeDocument/2006/relationships/image" Target="../media/image47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41.tiff"/><Relationship Id="rId17" Type="http://schemas.openxmlformats.org/officeDocument/2006/relationships/image" Target="../media/image46.tif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40.tiff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44.jpeg"/><Relationship Id="rId10" Type="http://schemas.openxmlformats.org/officeDocument/2006/relationships/image" Target="../media/image39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38.jpeg"/><Relationship Id="rId1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1241" y="1052736"/>
            <a:ext cx="6788531" cy="4788532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7021761" y="5157192"/>
            <a:ext cx="1458133" cy="9482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25216" y="6105490"/>
            <a:ext cx="8280920" cy="707886"/>
          </a:xfrm>
          <a:prstGeom prst="rect">
            <a:avLst/>
          </a:prstGeom>
          <a:solidFill>
            <a:schemeClr val="bg1"/>
          </a:solidFill>
          <a:ln w="508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fr-CH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Correlated</a:t>
            </a:r>
            <a:r>
              <a:rPr lang="fr-CH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CH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genetic</a:t>
            </a:r>
            <a:r>
              <a:rPr lang="fr-CH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information </a:t>
            </a:r>
            <a:r>
              <a:rPr lang="fr-CH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between</a:t>
            </a:r>
            <a:r>
              <a:rPr lang="fr-CH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CH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family</a:t>
            </a:r>
            <a:r>
              <a:rPr lang="fr-CH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CH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members</a:t>
            </a:r>
            <a:r>
              <a:rPr lang="fr-CH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=&gt; an </a:t>
            </a:r>
            <a:r>
              <a:rPr lang="fr-CH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individual</a:t>
            </a:r>
            <a:r>
              <a:rPr lang="fr-CH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sharing </a:t>
            </a:r>
            <a:r>
              <a:rPr lang="fr-CH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</a:t>
            </a:r>
            <a:r>
              <a:rPr lang="fr-CH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fr-CH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</a:t>
            </a:r>
            <a:r>
              <a:rPr lang="fr-CH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CH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genome</a:t>
            </a:r>
            <a:r>
              <a:rPr lang="fr-CH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CH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threatens</a:t>
            </a:r>
            <a:r>
              <a:rPr lang="fr-CH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CH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</a:t>
            </a:r>
            <a:r>
              <a:rPr lang="fr-CH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fr-CH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known</a:t>
            </a:r>
            <a:r>
              <a:rPr lang="fr-CH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relatives’ </a:t>
            </a:r>
            <a:r>
              <a:rPr lang="fr-CH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genomic</a:t>
            </a:r>
            <a:r>
              <a:rPr lang="fr-CH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CH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privacy</a:t>
            </a:r>
            <a:endParaRPr lang="fr-CH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7425" y="956068"/>
            <a:ext cx="4439925" cy="53532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4683" y="3068960"/>
            <a:ext cx="3710420" cy="208823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6" name="Oval 5"/>
          <p:cNvSpPr/>
          <p:nvPr/>
        </p:nvSpPr>
        <p:spPr>
          <a:xfrm>
            <a:off x="6013648" y="5013176"/>
            <a:ext cx="2664296" cy="1656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997424" y="5859630"/>
            <a:ext cx="1152128" cy="245861"/>
          </a:xfrm>
          <a:prstGeom prst="straightConnector1">
            <a:avLst/>
          </a:prstGeom>
          <a:ln w="381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81200" y="-2738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Kin Genomic Privacy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3FC37-1075-4BA2-BF93-578D3B610E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8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6" grpId="0" animBg="1"/>
      <p:bldP spid="6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Security / Privacy Requirements for</a:t>
            </a:r>
            <a:br>
              <a:rPr lang="en-US" b="1" dirty="0"/>
            </a:br>
            <a:r>
              <a:rPr lang="en-US" b="1" dirty="0"/>
              <a:t>Personalized Health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Pragmatic approach, </a:t>
            </a:r>
            <a:r>
              <a:rPr lang="en-US" b="1" dirty="0"/>
              <a:t>gradual</a:t>
            </a:r>
            <a:r>
              <a:rPr lang="en-US" dirty="0"/>
              <a:t> introduction of new protection tools</a:t>
            </a:r>
          </a:p>
          <a:p>
            <a:r>
              <a:rPr lang="en-US" dirty="0"/>
              <a:t>Different</a:t>
            </a:r>
            <a:r>
              <a:rPr lang="en-US" b="1" dirty="0"/>
              <a:t> sensitivity levels </a:t>
            </a:r>
            <a:r>
              <a:rPr lang="en-US" dirty="0"/>
              <a:t>of the data</a:t>
            </a:r>
          </a:p>
          <a:p>
            <a:r>
              <a:rPr lang="en-US" dirty="0"/>
              <a:t>Different </a:t>
            </a:r>
            <a:r>
              <a:rPr lang="en-US" b="1" dirty="0"/>
              <a:t>access rights</a:t>
            </a:r>
          </a:p>
          <a:p>
            <a:r>
              <a:rPr lang="en-US" dirty="0"/>
              <a:t>Exploit </a:t>
            </a:r>
            <a:r>
              <a:rPr lang="en-US" b="1" dirty="0"/>
              <a:t>existing</a:t>
            </a:r>
            <a:r>
              <a:rPr lang="en-US" dirty="0"/>
              <a:t> data (electronic health records) and tools</a:t>
            </a:r>
          </a:p>
          <a:p>
            <a:r>
              <a:rPr lang="en-US" dirty="0"/>
              <a:t>Be </a:t>
            </a:r>
            <a:r>
              <a:rPr lang="en-US" b="1" dirty="0"/>
              <a:t>future-proof</a:t>
            </a:r>
            <a:r>
              <a:rPr lang="en-US" dirty="0"/>
              <a:t> (no short-sighted “bricolage”)</a:t>
            </a:r>
          </a:p>
          <a:p>
            <a:r>
              <a:rPr lang="en-US" dirty="0"/>
              <a:t>Awareness and enforcement of </a:t>
            </a:r>
            <a:r>
              <a:rPr lang="en-US" b="1" dirty="0"/>
              <a:t>patient consent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DDF561-3901-4A36-AC5E-FFF26406CEF9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164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382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Technologies for Privacy and Security Protection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DDF561-3901-4A36-AC5E-FFF26406CEF9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1187B06-6901-C741-BE13-46A972551C25}"/>
              </a:ext>
            </a:extLst>
          </p:cNvPr>
          <p:cNvSpPr/>
          <p:nvPr/>
        </p:nvSpPr>
        <p:spPr>
          <a:xfrm>
            <a:off x="841486" y="2051844"/>
            <a:ext cx="3203971" cy="1454849"/>
          </a:xfrm>
          <a:custGeom>
            <a:avLst/>
            <a:gdLst>
              <a:gd name="connsiteX0" fmla="*/ 0 w 3203971"/>
              <a:gd name="connsiteY0" fmla="*/ 0 h 1454849"/>
              <a:gd name="connsiteX1" fmla="*/ 3203971 w 3203971"/>
              <a:gd name="connsiteY1" fmla="*/ 0 h 1454849"/>
              <a:gd name="connsiteX2" fmla="*/ 3203971 w 3203971"/>
              <a:gd name="connsiteY2" fmla="*/ 1454849 h 1454849"/>
              <a:gd name="connsiteX3" fmla="*/ 0 w 3203971"/>
              <a:gd name="connsiteY3" fmla="*/ 1454849 h 1454849"/>
              <a:gd name="connsiteX4" fmla="*/ 0 w 3203971"/>
              <a:gd name="connsiteY4" fmla="*/ 0 h 1454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3971" h="1454849">
                <a:moveTo>
                  <a:pt x="0" y="0"/>
                </a:moveTo>
                <a:lnTo>
                  <a:pt x="3203971" y="0"/>
                </a:lnTo>
                <a:lnTo>
                  <a:pt x="3203971" y="1454849"/>
                </a:lnTo>
                <a:lnTo>
                  <a:pt x="0" y="14548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0" vert="horz" wrap="square" lIns="106680" tIns="106680" rIns="142240" bIns="160020" numCol="1" spcCol="1270" anchor="t" anchorCtr="0">
            <a:noAutofit/>
          </a:bodyPr>
          <a:lstStyle/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000" kern="1200" dirty="0">
                <a:ln>
                  <a:solidFill>
                    <a:schemeClr val="accent6"/>
                  </a:solidFill>
                </a:ln>
              </a:rPr>
              <a:t>Protects data at rest and in transit</a:t>
            </a:r>
          </a:p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000" kern="1200" dirty="0">
                <a:ln>
                  <a:solidFill>
                    <a:schemeClr val="accent2">
                      <a:lumMod val="75000"/>
                    </a:schemeClr>
                  </a:solidFill>
                </a:ln>
              </a:rPr>
              <a:t>Cannot protect computation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936948C9-E4F4-EE44-A9B9-893005633815}"/>
              </a:ext>
            </a:extLst>
          </p:cNvPr>
          <p:cNvSpPr/>
          <p:nvPr/>
        </p:nvSpPr>
        <p:spPr>
          <a:xfrm>
            <a:off x="4494014" y="2051844"/>
            <a:ext cx="3203971" cy="1454849"/>
          </a:xfrm>
          <a:custGeom>
            <a:avLst/>
            <a:gdLst>
              <a:gd name="connsiteX0" fmla="*/ 0 w 3203971"/>
              <a:gd name="connsiteY0" fmla="*/ 0 h 1454849"/>
              <a:gd name="connsiteX1" fmla="*/ 3203971 w 3203971"/>
              <a:gd name="connsiteY1" fmla="*/ 0 h 1454849"/>
              <a:gd name="connsiteX2" fmla="*/ 3203971 w 3203971"/>
              <a:gd name="connsiteY2" fmla="*/ 1454849 h 1454849"/>
              <a:gd name="connsiteX3" fmla="*/ 0 w 3203971"/>
              <a:gd name="connsiteY3" fmla="*/ 1454849 h 1454849"/>
              <a:gd name="connsiteX4" fmla="*/ 0 w 3203971"/>
              <a:gd name="connsiteY4" fmla="*/ 0 h 1454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3971" h="1454849">
                <a:moveTo>
                  <a:pt x="0" y="0"/>
                </a:moveTo>
                <a:lnTo>
                  <a:pt x="3203971" y="0"/>
                </a:lnTo>
                <a:lnTo>
                  <a:pt x="3203971" y="1454849"/>
                </a:lnTo>
                <a:lnTo>
                  <a:pt x="0" y="14548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0" vert="horz" wrap="square" lIns="106680" tIns="106680" rIns="142240" bIns="160020" numCol="1" spcCol="1270" anchor="t" anchorCtr="0">
            <a:noAutofit/>
          </a:bodyPr>
          <a:lstStyle/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000" kern="1200" dirty="0">
                <a:ln>
                  <a:solidFill>
                    <a:schemeClr val="accent6"/>
                  </a:solidFill>
                </a:ln>
              </a:rPr>
              <a:t>Protects computation in untrusted environments</a:t>
            </a:r>
          </a:p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000" kern="1200" dirty="0">
                <a:ln>
                  <a:solidFill>
                    <a:schemeClr val="accent2">
                      <a:lumMod val="75000"/>
                    </a:schemeClr>
                  </a:solidFill>
                </a:ln>
              </a:rPr>
              <a:t>Limited versatility vs efficiency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D4CD71B-6A37-444F-BB57-06406E07136E}"/>
              </a:ext>
            </a:extLst>
          </p:cNvPr>
          <p:cNvSpPr/>
          <p:nvPr/>
        </p:nvSpPr>
        <p:spPr>
          <a:xfrm>
            <a:off x="8146542" y="2051844"/>
            <a:ext cx="3203971" cy="1454849"/>
          </a:xfrm>
          <a:custGeom>
            <a:avLst/>
            <a:gdLst>
              <a:gd name="connsiteX0" fmla="*/ 0 w 3203971"/>
              <a:gd name="connsiteY0" fmla="*/ 0 h 1454849"/>
              <a:gd name="connsiteX1" fmla="*/ 3203971 w 3203971"/>
              <a:gd name="connsiteY1" fmla="*/ 0 h 1454849"/>
              <a:gd name="connsiteX2" fmla="*/ 3203971 w 3203971"/>
              <a:gd name="connsiteY2" fmla="*/ 1454849 h 1454849"/>
              <a:gd name="connsiteX3" fmla="*/ 0 w 3203971"/>
              <a:gd name="connsiteY3" fmla="*/ 1454849 h 1454849"/>
              <a:gd name="connsiteX4" fmla="*/ 0 w 3203971"/>
              <a:gd name="connsiteY4" fmla="*/ 0 h 1454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3971" h="1454849">
                <a:moveTo>
                  <a:pt x="0" y="0"/>
                </a:moveTo>
                <a:lnTo>
                  <a:pt x="3203971" y="0"/>
                </a:lnTo>
                <a:lnTo>
                  <a:pt x="3203971" y="1454849"/>
                </a:lnTo>
                <a:lnTo>
                  <a:pt x="0" y="14548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0" vert="horz" wrap="square" lIns="106680" tIns="106680" rIns="142240" bIns="160020" numCol="1" spcCol="1270" anchor="t" anchorCtr="0">
            <a:noAutofit/>
          </a:bodyPr>
          <a:lstStyle/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000" kern="1200" dirty="0">
                <a:ln>
                  <a:solidFill>
                    <a:schemeClr val="accent6"/>
                  </a:solidFill>
                </a:ln>
              </a:rPr>
              <a:t>Protects computation in distributed environments</a:t>
            </a:r>
          </a:p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000" kern="1200" dirty="0">
                <a:ln>
                  <a:solidFill>
                    <a:schemeClr val="accent2">
                      <a:lumMod val="75000"/>
                    </a:schemeClr>
                  </a:solidFill>
                </a:ln>
              </a:rPr>
              <a:t>High communication overhead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5B1E682D-2E7B-154B-BFA7-ED0B1C7310BE}"/>
              </a:ext>
            </a:extLst>
          </p:cNvPr>
          <p:cNvSpPr/>
          <p:nvPr/>
        </p:nvSpPr>
        <p:spPr>
          <a:xfrm>
            <a:off x="841486" y="4504299"/>
            <a:ext cx="3203971" cy="1642882"/>
          </a:xfrm>
          <a:custGeom>
            <a:avLst/>
            <a:gdLst>
              <a:gd name="connsiteX0" fmla="*/ 0 w 3203971"/>
              <a:gd name="connsiteY0" fmla="*/ 0 h 1642882"/>
              <a:gd name="connsiteX1" fmla="*/ 3203971 w 3203971"/>
              <a:gd name="connsiteY1" fmla="*/ 0 h 1642882"/>
              <a:gd name="connsiteX2" fmla="*/ 3203971 w 3203971"/>
              <a:gd name="connsiteY2" fmla="*/ 1642882 h 1642882"/>
              <a:gd name="connsiteX3" fmla="*/ 0 w 3203971"/>
              <a:gd name="connsiteY3" fmla="*/ 1642882 h 1642882"/>
              <a:gd name="connsiteX4" fmla="*/ 0 w 3203971"/>
              <a:gd name="connsiteY4" fmla="*/ 0 h 1642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3971" h="1642882">
                <a:moveTo>
                  <a:pt x="0" y="0"/>
                </a:moveTo>
                <a:lnTo>
                  <a:pt x="3203971" y="0"/>
                </a:lnTo>
                <a:lnTo>
                  <a:pt x="3203971" y="1642882"/>
                </a:lnTo>
                <a:lnTo>
                  <a:pt x="0" y="16428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0" vert="horz" wrap="square" lIns="101346" tIns="101346" rIns="135128" bIns="152019" numCol="1" spcCol="1270" anchor="t" anchorCtr="0">
            <a:noAutofit/>
          </a:bodyPr>
          <a:lstStyle/>
          <a:p>
            <a:pPr marL="171450" lvl="1" indent="-171450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900" kern="1200" dirty="0">
                <a:ln>
                  <a:solidFill>
                    <a:schemeClr val="accent6"/>
                  </a:solidFill>
                </a:ln>
              </a:rPr>
              <a:t>Protects computation with Hardware Trusted Element</a:t>
            </a:r>
          </a:p>
          <a:p>
            <a:pPr marL="171450" lvl="1" indent="-171450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900" kern="1200" dirty="0">
                <a:ln>
                  <a:solidFill>
                    <a:schemeClr val="accent2">
                      <a:lumMod val="75000"/>
                    </a:schemeClr>
                  </a:solidFill>
                </a:ln>
              </a:rPr>
              <a:t>Requires trust in the manufacturer, vulnerable to side-channels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0DBE3CDF-9AA3-4442-A5C5-BBC169D3C4E9}"/>
              </a:ext>
            </a:extLst>
          </p:cNvPr>
          <p:cNvSpPr/>
          <p:nvPr/>
        </p:nvSpPr>
        <p:spPr>
          <a:xfrm>
            <a:off x="4494014" y="4504299"/>
            <a:ext cx="3203971" cy="1642882"/>
          </a:xfrm>
          <a:custGeom>
            <a:avLst/>
            <a:gdLst>
              <a:gd name="connsiteX0" fmla="*/ 0 w 3203971"/>
              <a:gd name="connsiteY0" fmla="*/ 0 h 1642882"/>
              <a:gd name="connsiteX1" fmla="*/ 3203971 w 3203971"/>
              <a:gd name="connsiteY1" fmla="*/ 0 h 1642882"/>
              <a:gd name="connsiteX2" fmla="*/ 3203971 w 3203971"/>
              <a:gd name="connsiteY2" fmla="*/ 1642882 h 1642882"/>
              <a:gd name="connsiteX3" fmla="*/ 0 w 3203971"/>
              <a:gd name="connsiteY3" fmla="*/ 1642882 h 1642882"/>
              <a:gd name="connsiteX4" fmla="*/ 0 w 3203971"/>
              <a:gd name="connsiteY4" fmla="*/ 0 h 1642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3971" h="1642882">
                <a:moveTo>
                  <a:pt x="0" y="0"/>
                </a:moveTo>
                <a:lnTo>
                  <a:pt x="3203971" y="0"/>
                </a:lnTo>
                <a:lnTo>
                  <a:pt x="3203971" y="1642882"/>
                </a:lnTo>
                <a:lnTo>
                  <a:pt x="0" y="16428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0" vert="horz" wrap="square" lIns="101346" tIns="101346" rIns="135128" bIns="152019" numCol="1" spcCol="1270" anchor="t" anchorCtr="0">
            <a:noAutofit/>
          </a:bodyPr>
          <a:lstStyle/>
          <a:p>
            <a:pPr marL="171450" lvl="1" indent="-171450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900" kern="1200" dirty="0">
                <a:ln>
                  <a:solidFill>
                    <a:schemeClr val="accent6"/>
                  </a:solidFill>
                </a:ln>
              </a:rPr>
              <a:t>Protects released data from inferences</a:t>
            </a:r>
          </a:p>
          <a:p>
            <a:pPr marL="171450" lvl="1" indent="-171450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900" kern="1200" dirty="0">
                <a:ln>
                  <a:solidFill>
                    <a:schemeClr val="accent2">
                      <a:lumMod val="75000"/>
                    </a:schemeClr>
                  </a:solidFill>
                </a:ln>
              </a:rPr>
              <a:t>Degrades data utility (privacy-utility tradeoff)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11C8729E-8715-0E4C-8046-C26D7D5FDB87}"/>
              </a:ext>
            </a:extLst>
          </p:cNvPr>
          <p:cNvSpPr/>
          <p:nvPr/>
        </p:nvSpPr>
        <p:spPr>
          <a:xfrm>
            <a:off x="8146542" y="4504299"/>
            <a:ext cx="3203971" cy="1642882"/>
          </a:xfrm>
          <a:custGeom>
            <a:avLst/>
            <a:gdLst>
              <a:gd name="connsiteX0" fmla="*/ 0 w 3203971"/>
              <a:gd name="connsiteY0" fmla="*/ 0 h 1642882"/>
              <a:gd name="connsiteX1" fmla="*/ 3203971 w 3203971"/>
              <a:gd name="connsiteY1" fmla="*/ 0 h 1642882"/>
              <a:gd name="connsiteX2" fmla="*/ 3203971 w 3203971"/>
              <a:gd name="connsiteY2" fmla="*/ 1642882 h 1642882"/>
              <a:gd name="connsiteX3" fmla="*/ 0 w 3203971"/>
              <a:gd name="connsiteY3" fmla="*/ 1642882 h 1642882"/>
              <a:gd name="connsiteX4" fmla="*/ 0 w 3203971"/>
              <a:gd name="connsiteY4" fmla="*/ 0 h 1642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3971" h="1642882">
                <a:moveTo>
                  <a:pt x="0" y="0"/>
                </a:moveTo>
                <a:lnTo>
                  <a:pt x="3203971" y="0"/>
                </a:lnTo>
                <a:lnTo>
                  <a:pt x="3203971" y="1642882"/>
                </a:lnTo>
                <a:lnTo>
                  <a:pt x="0" y="16428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0" vert="horz" wrap="square" lIns="101346" tIns="101346" rIns="135128" bIns="152019" numCol="1" spcCol="1270" anchor="t" anchorCtr="0">
            <a:noAutofit/>
          </a:bodyPr>
          <a:lstStyle/>
          <a:p>
            <a:pPr marL="171450" lvl="1" indent="-171450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900" kern="1200" dirty="0">
                <a:ln>
                  <a:solidFill>
                    <a:schemeClr val="accent6"/>
                  </a:solidFill>
                </a:ln>
              </a:rPr>
              <a:t>Strong accountability and traceability in distributed environments</a:t>
            </a:r>
          </a:p>
          <a:p>
            <a:pPr marL="171450" lvl="1" indent="-171450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900" kern="1200" dirty="0">
                <a:ln>
                  <a:solidFill>
                    <a:schemeClr val="accent2">
                      <a:lumMod val="75000"/>
                    </a:schemeClr>
                  </a:solidFill>
                </a:ln>
              </a:rPr>
              <a:t>Usually no data privacy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C1BE1CA-F0C2-CB4B-B4C3-889B1E289718}"/>
              </a:ext>
            </a:extLst>
          </p:cNvPr>
          <p:cNvSpPr/>
          <p:nvPr/>
        </p:nvSpPr>
        <p:spPr>
          <a:xfrm>
            <a:off x="841486" y="1321497"/>
            <a:ext cx="3203971" cy="730347"/>
          </a:xfrm>
          <a:custGeom>
            <a:avLst/>
            <a:gdLst>
              <a:gd name="connsiteX0" fmla="*/ 0 w 3203971"/>
              <a:gd name="connsiteY0" fmla="*/ 0 h 730347"/>
              <a:gd name="connsiteX1" fmla="*/ 3203971 w 3203971"/>
              <a:gd name="connsiteY1" fmla="*/ 0 h 730347"/>
              <a:gd name="connsiteX2" fmla="*/ 3203971 w 3203971"/>
              <a:gd name="connsiteY2" fmla="*/ 730347 h 730347"/>
              <a:gd name="connsiteX3" fmla="*/ 0 w 3203971"/>
              <a:gd name="connsiteY3" fmla="*/ 730347 h 730347"/>
              <a:gd name="connsiteX4" fmla="*/ 0 w 3203971"/>
              <a:gd name="connsiteY4" fmla="*/ 0 h 730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3971" h="730347">
                <a:moveTo>
                  <a:pt x="0" y="0"/>
                </a:moveTo>
                <a:lnTo>
                  <a:pt x="3203971" y="0"/>
                </a:lnTo>
                <a:lnTo>
                  <a:pt x="3203971" y="730347"/>
                </a:lnTo>
                <a:lnTo>
                  <a:pt x="0" y="73034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42240" tIns="81280" rIns="142240" bIns="8128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1" kern="1200" dirty="0"/>
              <a:t>Traditional Encryption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B4AE60A3-D1C1-334B-BD12-3C6AEA003D3C}"/>
              </a:ext>
            </a:extLst>
          </p:cNvPr>
          <p:cNvSpPr/>
          <p:nvPr/>
        </p:nvSpPr>
        <p:spPr>
          <a:xfrm>
            <a:off x="4494014" y="1321497"/>
            <a:ext cx="3203971" cy="730347"/>
          </a:xfrm>
          <a:custGeom>
            <a:avLst/>
            <a:gdLst>
              <a:gd name="connsiteX0" fmla="*/ 0 w 3203971"/>
              <a:gd name="connsiteY0" fmla="*/ 0 h 730347"/>
              <a:gd name="connsiteX1" fmla="*/ 3203971 w 3203971"/>
              <a:gd name="connsiteY1" fmla="*/ 0 h 730347"/>
              <a:gd name="connsiteX2" fmla="*/ 3203971 w 3203971"/>
              <a:gd name="connsiteY2" fmla="*/ 730347 h 730347"/>
              <a:gd name="connsiteX3" fmla="*/ 0 w 3203971"/>
              <a:gd name="connsiteY3" fmla="*/ 730347 h 730347"/>
              <a:gd name="connsiteX4" fmla="*/ 0 w 3203971"/>
              <a:gd name="connsiteY4" fmla="*/ 0 h 730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3971" h="730347">
                <a:moveTo>
                  <a:pt x="0" y="0"/>
                </a:moveTo>
                <a:lnTo>
                  <a:pt x="3203971" y="0"/>
                </a:lnTo>
                <a:lnTo>
                  <a:pt x="3203971" y="730347"/>
                </a:lnTo>
                <a:lnTo>
                  <a:pt x="0" y="73034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42240" tIns="81280" rIns="142240" bIns="8128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1" kern="1200" dirty="0"/>
              <a:t>Homomorphic Encryption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0DFE368-92E2-7444-B64E-F2B46F5E29BA}"/>
              </a:ext>
            </a:extLst>
          </p:cNvPr>
          <p:cNvSpPr/>
          <p:nvPr/>
        </p:nvSpPr>
        <p:spPr>
          <a:xfrm>
            <a:off x="8146542" y="1321497"/>
            <a:ext cx="3203971" cy="730347"/>
          </a:xfrm>
          <a:custGeom>
            <a:avLst/>
            <a:gdLst>
              <a:gd name="connsiteX0" fmla="*/ 0 w 3203971"/>
              <a:gd name="connsiteY0" fmla="*/ 0 h 730347"/>
              <a:gd name="connsiteX1" fmla="*/ 3203971 w 3203971"/>
              <a:gd name="connsiteY1" fmla="*/ 0 h 730347"/>
              <a:gd name="connsiteX2" fmla="*/ 3203971 w 3203971"/>
              <a:gd name="connsiteY2" fmla="*/ 730347 h 730347"/>
              <a:gd name="connsiteX3" fmla="*/ 0 w 3203971"/>
              <a:gd name="connsiteY3" fmla="*/ 730347 h 730347"/>
              <a:gd name="connsiteX4" fmla="*/ 0 w 3203971"/>
              <a:gd name="connsiteY4" fmla="*/ 0 h 730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3971" h="730347">
                <a:moveTo>
                  <a:pt x="0" y="0"/>
                </a:moveTo>
                <a:lnTo>
                  <a:pt x="3203971" y="0"/>
                </a:lnTo>
                <a:lnTo>
                  <a:pt x="3203971" y="730347"/>
                </a:lnTo>
                <a:lnTo>
                  <a:pt x="0" y="73034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42240" tIns="81280" rIns="142240" bIns="8128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1" kern="1200" dirty="0"/>
              <a:t>Secure Multiparty Computation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4D4AD83-C2D3-5E48-A9A1-39F9287A14F1}"/>
              </a:ext>
            </a:extLst>
          </p:cNvPr>
          <p:cNvSpPr/>
          <p:nvPr/>
        </p:nvSpPr>
        <p:spPr>
          <a:xfrm>
            <a:off x="841486" y="3819401"/>
            <a:ext cx="3203971" cy="684897"/>
          </a:xfrm>
          <a:custGeom>
            <a:avLst/>
            <a:gdLst>
              <a:gd name="connsiteX0" fmla="*/ 0 w 3203971"/>
              <a:gd name="connsiteY0" fmla="*/ 0 h 684897"/>
              <a:gd name="connsiteX1" fmla="*/ 3203971 w 3203971"/>
              <a:gd name="connsiteY1" fmla="*/ 0 h 684897"/>
              <a:gd name="connsiteX2" fmla="*/ 3203971 w 3203971"/>
              <a:gd name="connsiteY2" fmla="*/ 684897 h 684897"/>
              <a:gd name="connsiteX3" fmla="*/ 0 w 3203971"/>
              <a:gd name="connsiteY3" fmla="*/ 684897 h 684897"/>
              <a:gd name="connsiteX4" fmla="*/ 0 w 3203971"/>
              <a:gd name="connsiteY4" fmla="*/ 0 h 68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3971" h="684897">
                <a:moveTo>
                  <a:pt x="0" y="0"/>
                </a:moveTo>
                <a:lnTo>
                  <a:pt x="3203971" y="0"/>
                </a:lnTo>
                <a:lnTo>
                  <a:pt x="3203971" y="684897"/>
                </a:lnTo>
                <a:lnTo>
                  <a:pt x="0" y="68489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5128" tIns="77216" rIns="135128" bIns="77216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900" b="1" kern="1200" dirty="0"/>
              <a:t>Trusted Execution Environments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FCB09C69-738D-FD43-BADF-3600CE86207E}"/>
              </a:ext>
            </a:extLst>
          </p:cNvPr>
          <p:cNvSpPr/>
          <p:nvPr/>
        </p:nvSpPr>
        <p:spPr>
          <a:xfrm>
            <a:off x="4494014" y="3819401"/>
            <a:ext cx="3203971" cy="684897"/>
          </a:xfrm>
          <a:custGeom>
            <a:avLst/>
            <a:gdLst>
              <a:gd name="connsiteX0" fmla="*/ 0 w 3203971"/>
              <a:gd name="connsiteY0" fmla="*/ 0 h 684897"/>
              <a:gd name="connsiteX1" fmla="*/ 3203971 w 3203971"/>
              <a:gd name="connsiteY1" fmla="*/ 0 h 684897"/>
              <a:gd name="connsiteX2" fmla="*/ 3203971 w 3203971"/>
              <a:gd name="connsiteY2" fmla="*/ 684897 h 684897"/>
              <a:gd name="connsiteX3" fmla="*/ 0 w 3203971"/>
              <a:gd name="connsiteY3" fmla="*/ 684897 h 684897"/>
              <a:gd name="connsiteX4" fmla="*/ 0 w 3203971"/>
              <a:gd name="connsiteY4" fmla="*/ 0 h 68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3971" h="684897">
                <a:moveTo>
                  <a:pt x="0" y="0"/>
                </a:moveTo>
                <a:lnTo>
                  <a:pt x="3203971" y="0"/>
                </a:lnTo>
                <a:lnTo>
                  <a:pt x="3203971" y="684897"/>
                </a:lnTo>
                <a:lnTo>
                  <a:pt x="0" y="68489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5128" tIns="77216" rIns="135128" bIns="77216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900" b="1" kern="1200" dirty="0"/>
              <a:t>Differential Privacy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31E04F4A-B5CA-FE4C-B384-8C1A73EF8747}"/>
              </a:ext>
            </a:extLst>
          </p:cNvPr>
          <p:cNvSpPr/>
          <p:nvPr/>
        </p:nvSpPr>
        <p:spPr>
          <a:xfrm>
            <a:off x="8146542" y="3819401"/>
            <a:ext cx="3203971" cy="684897"/>
          </a:xfrm>
          <a:custGeom>
            <a:avLst/>
            <a:gdLst>
              <a:gd name="connsiteX0" fmla="*/ 0 w 3203971"/>
              <a:gd name="connsiteY0" fmla="*/ 0 h 684897"/>
              <a:gd name="connsiteX1" fmla="*/ 3203971 w 3203971"/>
              <a:gd name="connsiteY1" fmla="*/ 0 h 684897"/>
              <a:gd name="connsiteX2" fmla="*/ 3203971 w 3203971"/>
              <a:gd name="connsiteY2" fmla="*/ 684897 h 684897"/>
              <a:gd name="connsiteX3" fmla="*/ 0 w 3203971"/>
              <a:gd name="connsiteY3" fmla="*/ 684897 h 684897"/>
              <a:gd name="connsiteX4" fmla="*/ 0 w 3203971"/>
              <a:gd name="connsiteY4" fmla="*/ 0 h 68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3971" h="684897">
                <a:moveTo>
                  <a:pt x="0" y="0"/>
                </a:moveTo>
                <a:lnTo>
                  <a:pt x="3203971" y="0"/>
                </a:lnTo>
                <a:lnTo>
                  <a:pt x="3203971" y="684897"/>
                </a:lnTo>
                <a:lnTo>
                  <a:pt x="0" y="68489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5128" tIns="77216" rIns="135128" bIns="77216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900" b="1" kern="1200" dirty="0"/>
              <a:t>Distributed Ledger Technologies (Blockchains)</a:t>
            </a:r>
          </a:p>
        </p:txBody>
      </p:sp>
    </p:spTree>
    <p:extLst>
      <p:ext uri="{BB962C8B-B14F-4D97-AF65-F5344CB8AC3E}">
        <p14:creationId xmlns:p14="http://schemas.microsoft.com/office/powerpoint/2010/main" val="33815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9" grpId="0" animBg="1"/>
      <p:bldP spid="21" grpId="0" animBg="1"/>
      <p:bldP spid="23" grpId="0" animBg="1"/>
      <p:bldP spid="10" grpId="0" animBg="1"/>
      <p:bldP spid="12" grpId="0" animBg="1"/>
      <p:bldP spid="14" grpId="0" animBg="1"/>
      <p:bldP spid="18" grpId="0" animBg="1"/>
      <p:bldP spid="20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/>
        </p:nvSpPr>
        <p:spPr>
          <a:xfrm>
            <a:off x="4673717" y="4165184"/>
            <a:ext cx="1726155" cy="89296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chemeClr val="bg1"/>
                </a:solidFill>
              </a:rPr>
              <a:t>Deterministic Encryption</a:t>
            </a:r>
          </a:p>
        </p:txBody>
      </p:sp>
      <p:sp>
        <p:nvSpPr>
          <p:cNvPr id="98" name="Shape 98"/>
          <p:cNvSpPr/>
          <p:nvPr/>
        </p:nvSpPr>
        <p:spPr>
          <a:xfrm>
            <a:off x="3475022" y="4611669"/>
            <a:ext cx="1198695" cy="0"/>
          </a:xfrm>
          <a:prstGeom prst="line">
            <a:avLst/>
          </a:prstGeom>
          <a:ln w="1270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 sz="1687"/>
          </a:p>
        </p:txBody>
      </p:sp>
      <p:sp>
        <p:nvSpPr>
          <p:cNvPr id="99" name="Shape 99"/>
          <p:cNvSpPr/>
          <p:nvPr/>
        </p:nvSpPr>
        <p:spPr>
          <a:xfrm>
            <a:off x="6399872" y="4611669"/>
            <a:ext cx="1246028" cy="0"/>
          </a:xfrm>
          <a:prstGeom prst="line">
            <a:avLst/>
          </a:prstGeom>
          <a:ln w="1270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 sz="1687"/>
          </a:p>
        </p:txBody>
      </p:sp>
      <p:graphicFrame>
        <p:nvGraphicFramePr>
          <p:cNvPr id="100" name="Table 100"/>
          <p:cNvGraphicFramePr/>
          <p:nvPr/>
        </p:nvGraphicFramePr>
        <p:xfrm>
          <a:off x="2662330" y="2739596"/>
          <a:ext cx="805124" cy="3803338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805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9328">
                <a:tc>
                  <a:txBody>
                    <a:bodyPr/>
                    <a:lstStyle/>
                    <a:p>
                      <a:pPr lvl="0"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sym typeface="Helvetica"/>
                        </a:rPr>
                        <a:t>Age</a:t>
                      </a:r>
                      <a:endParaRPr sz="1800" b="1">
                        <a:solidFill>
                          <a:srgbClr val="FFFFFF"/>
                        </a:solidFill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328">
                <a:tc>
                  <a:txBody>
                    <a:bodyPr/>
                    <a:lstStyle/>
                    <a:p>
                      <a:pPr lvl="0" algn="ctr" defTabSz="914400"/>
                      <a:r>
                        <a:rPr sz="1800">
                          <a:sym typeface="Helvetica"/>
                        </a:rPr>
                        <a:t>5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328">
                <a:tc>
                  <a:txBody>
                    <a:bodyPr/>
                    <a:lstStyle/>
                    <a:p>
                      <a:pPr lvl="0" algn="ctr" defTabSz="914400"/>
                      <a:r>
                        <a:rPr sz="1800">
                          <a:sym typeface="Helvetica"/>
                        </a:rPr>
                        <a:t>5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328">
                <a:tc>
                  <a:txBody>
                    <a:bodyPr/>
                    <a:lstStyle/>
                    <a:p>
                      <a:pPr lvl="0" algn="ctr" defTabSz="914400"/>
                      <a:r>
                        <a:rPr sz="1800" dirty="0">
                          <a:sym typeface="Helvetica"/>
                        </a:rPr>
                        <a:t>5</a:t>
                      </a:r>
                      <a:endParaRPr sz="18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328">
                <a:tc>
                  <a:txBody>
                    <a:bodyPr/>
                    <a:lstStyle/>
                    <a:p>
                      <a:pPr lvl="0" algn="ctr" defTabSz="914400"/>
                      <a:r>
                        <a:rPr sz="1800">
                          <a:sym typeface="Helvetica"/>
                        </a:rPr>
                        <a:t>5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328">
                <a:tc>
                  <a:txBody>
                    <a:bodyPr/>
                    <a:lstStyle/>
                    <a:p>
                      <a:pPr lvl="0" algn="ctr" defTabSz="914400"/>
                      <a:r>
                        <a:rPr sz="1800">
                          <a:sym typeface="Helvetica"/>
                        </a:rPr>
                        <a:t>5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328">
                <a:tc>
                  <a:txBody>
                    <a:bodyPr/>
                    <a:lstStyle/>
                    <a:p>
                      <a:pPr lvl="0" algn="ctr" defTabSz="914400"/>
                      <a:r>
                        <a:rPr sz="1800">
                          <a:sym typeface="Helvetica"/>
                        </a:rPr>
                        <a:t>5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328">
                <a:tc>
                  <a:txBody>
                    <a:bodyPr/>
                    <a:lstStyle/>
                    <a:p>
                      <a:pPr lvl="0" algn="ctr" defTabSz="914400"/>
                      <a:r>
                        <a:rPr sz="1800">
                          <a:sym typeface="Helvetica"/>
                        </a:rPr>
                        <a:t>10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328">
                <a:tc>
                  <a:txBody>
                    <a:bodyPr/>
                    <a:lstStyle/>
                    <a:p>
                      <a:pPr lvl="0" algn="ctr" defTabSz="914400"/>
                      <a:r>
                        <a:rPr sz="1800" dirty="0">
                          <a:sym typeface="Helvetica"/>
                        </a:rPr>
                        <a:t>10</a:t>
                      </a:r>
                      <a:endParaRPr sz="18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328">
                <a:tc>
                  <a:txBody>
                    <a:bodyPr/>
                    <a:lstStyle/>
                    <a:p>
                      <a:pPr lvl="0" algn="ctr" defTabSz="914400"/>
                      <a:r>
                        <a:rPr sz="1800">
                          <a:sym typeface="Helvetica"/>
                        </a:rPr>
                        <a:t>10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9328">
                <a:tc>
                  <a:txBody>
                    <a:bodyPr/>
                    <a:lstStyle/>
                    <a:p>
                      <a:pPr lvl="0" algn="ctr" defTabSz="914400"/>
                      <a:r>
                        <a:rPr sz="1800" dirty="0">
                          <a:sym typeface="Helvetica"/>
                        </a:rPr>
                        <a:t>10</a:t>
                      </a:r>
                      <a:endParaRPr sz="18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01" name="Table 101"/>
          <p:cNvGraphicFramePr/>
          <p:nvPr/>
        </p:nvGraphicFramePr>
        <p:xfrm>
          <a:off x="7661438" y="2746109"/>
          <a:ext cx="1832333" cy="3803338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832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9328">
                <a:tc>
                  <a:txBody>
                    <a:bodyPr/>
                    <a:lstStyle/>
                    <a:p>
                      <a:pPr lvl="0"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sym typeface="Helvetica"/>
                        </a:rPr>
                        <a:t>Age</a:t>
                      </a:r>
                      <a:endParaRPr sz="1800" b="1">
                        <a:solidFill>
                          <a:srgbClr val="FFFFFF"/>
                        </a:solidFill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328">
                <a:tc>
                  <a:txBody>
                    <a:bodyPr/>
                    <a:lstStyle/>
                    <a:p>
                      <a:pPr lvl="0" algn="ctr" defTabSz="914400"/>
                      <a:r>
                        <a:rPr sz="1800">
                          <a:sym typeface="Helvetica"/>
                        </a:rPr>
                        <a:t>TRxZDzVYjV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328">
                <a:tc>
                  <a:txBody>
                    <a:bodyPr/>
                    <a:lstStyle/>
                    <a:p>
                      <a:pPr lvl="0" algn="ctr" defTabSz="914400"/>
                      <a:r>
                        <a:rPr sz="1800">
                          <a:sym typeface="Helvetica"/>
                        </a:rPr>
                        <a:t>TRxZDzVYjV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328">
                <a:tc>
                  <a:txBody>
                    <a:bodyPr/>
                    <a:lstStyle/>
                    <a:p>
                      <a:pPr lvl="0" algn="ctr" defTabSz="914400"/>
                      <a:r>
                        <a:rPr sz="1800">
                          <a:sym typeface="Helvetica"/>
                        </a:rPr>
                        <a:t>TRxZDzVYjV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328">
                <a:tc>
                  <a:txBody>
                    <a:bodyPr/>
                    <a:lstStyle/>
                    <a:p>
                      <a:pPr lvl="0" algn="ctr" defTabSz="914400"/>
                      <a:r>
                        <a:rPr sz="1800">
                          <a:sym typeface="Helvetica"/>
                        </a:rPr>
                        <a:t>TRxZDzVYjV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328">
                <a:tc>
                  <a:txBody>
                    <a:bodyPr/>
                    <a:lstStyle/>
                    <a:p>
                      <a:pPr lvl="0" algn="ctr" defTabSz="914400"/>
                      <a:r>
                        <a:rPr sz="1800">
                          <a:sym typeface="Helvetica"/>
                        </a:rPr>
                        <a:t>TRxZDzVYjV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328">
                <a:tc>
                  <a:txBody>
                    <a:bodyPr/>
                    <a:lstStyle/>
                    <a:p>
                      <a:pPr lvl="0" algn="ctr" defTabSz="914400"/>
                      <a:r>
                        <a:rPr sz="1800" dirty="0">
                          <a:sym typeface="Helvetica"/>
                        </a:rPr>
                        <a:t>TRxZDzVYjV</a:t>
                      </a:r>
                      <a:endParaRPr sz="18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328">
                <a:tc>
                  <a:txBody>
                    <a:bodyPr/>
                    <a:lstStyle/>
                    <a:p>
                      <a:pPr lvl="0" algn="ctr" defTabSz="914400"/>
                      <a:r>
                        <a:rPr sz="1800">
                          <a:sym typeface="Helvetica"/>
                        </a:rPr>
                        <a:t>kt6gUXGWgL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328">
                <a:tc>
                  <a:txBody>
                    <a:bodyPr/>
                    <a:lstStyle/>
                    <a:p>
                      <a:pPr lvl="0" algn="ctr" defTabSz="914400"/>
                      <a:r>
                        <a:rPr sz="1800">
                          <a:sym typeface="Helvetica"/>
                        </a:rPr>
                        <a:t>kt6gUXGWgL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328">
                <a:tc>
                  <a:txBody>
                    <a:bodyPr/>
                    <a:lstStyle/>
                    <a:p>
                      <a:pPr lvl="0" algn="ctr" defTabSz="914400"/>
                      <a:r>
                        <a:rPr sz="1800">
                          <a:sym typeface="Helvetica"/>
                        </a:rPr>
                        <a:t>kt6gUXGWgL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9328">
                <a:tc>
                  <a:txBody>
                    <a:bodyPr/>
                    <a:lstStyle/>
                    <a:p>
                      <a:pPr lvl="0" algn="ctr" defTabSz="914400"/>
                      <a:r>
                        <a:rPr sz="1800" dirty="0">
                          <a:sym typeface="Helvetica"/>
                        </a:rPr>
                        <a:t>kt6gUXGWgL</a:t>
                      </a:r>
                      <a:endParaRPr sz="18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03" name="Shape 103"/>
          <p:cNvSpPr/>
          <p:nvPr/>
        </p:nvSpPr>
        <p:spPr>
          <a:xfrm>
            <a:off x="7643076" y="3109206"/>
            <a:ext cx="1851199" cy="2062669"/>
          </a:xfrm>
          <a:prstGeom prst="rect">
            <a:avLst/>
          </a:prstGeom>
          <a:ln w="50800">
            <a:solidFill>
              <a:srgbClr val="70BF41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 sz="1687"/>
          </a:p>
        </p:txBody>
      </p:sp>
      <p:sp>
        <p:nvSpPr>
          <p:cNvPr id="104" name="Shape 104"/>
          <p:cNvSpPr/>
          <p:nvPr/>
        </p:nvSpPr>
        <p:spPr>
          <a:xfrm>
            <a:off x="7643076" y="5178565"/>
            <a:ext cx="1851199" cy="1364193"/>
          </a:xfrm>
          <a:prstGeom prst="rect">
            <a:avLst/>
          </a:prstGeom>
          <a:ln w="50800">
            <a:solidFill>
              <a:srgbClr val="C82506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 sz="1687"/>
          </a:p>
        </p:txBody>
      </p:sp>
      <p:sp>
        <p:nvSpPr>
          <p:cNvPr id="105" name="Shape 105"/>
          <p:cNvSpPr/>
          <p:nvPr/>
        </p:nvSpPr>
        <p:spPr>
          <a:xfrm>
            <a:off x="9627121" y="3677673"/>
            <a:ext cx="1878160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pPr lvl="0">
              <a:defRPr sz="1800"/>
            </a:pPr>
            <a:r>
              <a:rPr lang="fr-CH" sz="2400" dirty="0"/>
              <a:t>A value</a:t>
            </a:r>
            <a:r>
              <a:rPr sz="2400" dirty="0"/>
              <a:t> occurs six times</a:t>
            </a:r>
          </a:p>
        </p:txBody>
      </p:sp>
      <p:sp>
        <p:nvSpPr>
          <p:cNvPr id="106" name="Shape 106"/>
          <p:cNvSpPr/>
          <p:nvPr/>
        </p:nvSpPr>
        <p:spPr>
          <a:xfrm>
            <a:off x="9627121" y="5194394"/>
            <a:ext cx="1878160" cy="118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pPr lvl="0">
              <a:defRPr sz="1800"/>
            </a:pPr>
            <a:r>
              <a:rPr lang="fr-CH" sz="2400" dirty="0"/>
              <a:t>Another value</a:t>
            </a:r>
            <a:r>
              <a:rPr sz="2400" dirty="0"/>
              <a:t> occurs four times</a:t>
            </a:r>
          </a:p>
        </p:txBody>
      </p:sp>
      <p:sp>
        <p:nvSpPr>
          <p:cNvPr id="16" name="Shape 82"/>
          <p:cNvSpPr txBox="1">
            <a:spLocks/>
          </p:cNvSpPr>
          <p:nvPr/>
        </p:nvSpPr>
        <p:spPr>
          <a:xfrm>
            <a:off x="885826" y="1"/>
            <a:ext cx="10315574" cy="120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Autofit/>
          </a:bodyPr>
          <a:lstStyle>
            <a:lvl1pPr algn="ctr" defTabSz="410751">
              <a:defRPr sz="5625">
                <a:latin typeface="+mn-lt"/>
                <a:ea typeface="+mn-ea"/>
                <a:cs typeface="+mn-cs"/>
                <a:sym typeface="Helvetica Light"/>
              </a:defRPr>
            </a:lvl1pPr>
            <a:lvl2pPr indent="160729" algn="ctr" defTabSz="410751">
              <a:defRPr sz="5625">
                <a:latin typeface="+mn-lt"/>
                <a:ea typeface="+mn-ea"/>
                <a:cs typeface="+mn-cs"/>
                <a:sym typeface="Helvetica Light"/>
              </a:defRPr>
            </a:lvl2pPr>
            <a:lvl3pPr indent="321457" algn="ctr" defTabSz="410751">
              <a:defRPr sz="5625">
                <a:latin typeface="+mn-lt"/>
                <a:ea typeface="+mn-ea"/>
                <a:cs typeface="+mn-cs"/>
                <a:sym typeface="Helvetica Light"/>
              </a:defRPr>
            </a:lvl3pPr>
            <a:lvl4pPr indent="482186" algn="ctr" defTabSz="410751">
              <a:defRPr sz="5625">
                <a:latin typeface="+mn-lt"/>
                <a:ea typeface="+mn-ea"/>
                <a:cs typeface="+mn-cs"/>
                <a:sym typeface="Helvetica Light"/>
              </a:defRPr>
            </a:lvl4pPr>
            <a:lvl5pPr indent="642915" algn="ctr" defTabSz="410751">
              <a:defRPr sz="5625">
                <a:latin typeface="+mn-lt"/>
                <a:ea typeface="+mn-ea"/>
                <a:cs typeface="+mn-cs"/>
                <a:sym typeface="Helvetica Light"/>
              </a:defRPr>
            </a:lvl5pPr>
            <a:lvl6pPr indent="803643" algn="ctr" defTabSz="410751">
              <a:defRPr sz="5625">
                <a:latin typeface="+mn-lt"/>
                <a:ea typeface="+mn-ea"/>
                <a:cs typeface="+mn-cs"/>
                <a:sym typeface="Helvetica Light"/>
              </a:defRPr>
            </a:lvl6pPr>
            <a:lvl7pPr indent="964372" algn="ctr" defTabSz="410751">
              <a:defRPr sz="5625">
                <a:latin typeface="+mn-lt"/>
                <a:ea typeface="+mn-ea"/>
                <a:cs typeface="+mn-cs"/>
                <a:sym typeface="Helvetica Light"/>
              </a:defRPr>
            </a:lvl7pPr>
            <a:lvl8pPr indent="1125101" algn="ctr" defTabSz="410751">
              <a:defRPr sz="5625">
                <a:latin typeface="+mn-lt"/>
                <a:ea typeface="+mn-ea"/>
                <a:cs typeface="+mn-cs"/>
                <a:sym typeface="Helvetica Light"/>
              </a:defRPr>
            </a:lvl8pPr>
            <a:lvl9pPr indent="1285829" algn="ctr" defTabSz="410751">
              <a:defRPr sz="5625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 sz="1800"/>
            </a:pPr>
            <a:r>
              <a:rPr lang="en-US" sz="3600" b="1" kern="0" dirty="0">
                <a:solidFill>
                  <a:sysClr val="windowText" lastClr="000000"/>
                </a:solidFill>
                <a:latin typeface="+mj-lt"/>
              </a:rPr>
              <a:t>Deterministic vs probabilistic encryption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41636" y="2303877"/>
            <a:ext cx="101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Plaintext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117881" y="232927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Cyphertext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idx="4294967295"/>
          </p:nvPr>
        </p:nvSpPr>
        <p:spPr>
          <a:xfrm>
            <a:off x="545703" y="1133581"/>
            <a:ext cx="11046164" cy="14154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Deterministic </a:t>
            </a:r>
            <a:r>
              <a:rPr lang="en-US" dirty="0"/>
              <a:t>encryption</a:t>
            </a:r>
            <a:endParaRPr lang="en-US" sz="2000" dirty="0"/>
          </a:p>
          <a:p>
            <a:pPr lvl="1" indent="-342900">
              <a:buFont typeface="Wingdings" charset="2"/>
              <a:buChar char="Ø"/>
            </a:pPr>
            <a:r>
              <a:rPr lang="en-US" sz="2000" dirty="0"/>
              <a:t>Preserves and </a:t>
            </a:r>
            <a:r>
              <a:rPr lang="en-US" sz="2000" b="1" u="sng" dirty="0"/>
              <a:t>leaks</a:t>
            </a:r>
            <a:r>
              <a:rPr lang="en-US" sz="2000" dirty="0"/>
              <a:t> equality of the</a:t>
            </a:r>
            <a:r>
              <a:rPr lang="en-US" sz="2000" dirty="0">
                <a:sym typeface="Wingdings"/>
              </a:rPr>
              <a:t> the plaintext</a:t>
            </a:r>
          </a:p>
          <a:p>
            <a:pPr lvl="1" indent="-342900">
              <a:buFont typeface="Wingdings" charset="2"/>
              <a:buChar char="Ø"/>
            </a:pPr>
            <a:r>
              <a:rPr lang="en-US" sz="2000" dirty="0">
                <a:sym typeface="Wingdings"/>
              </a:rPr>
              <a:t>More general property-preserving schemes can focus on other properties (e.g., order, format,</a:t>
            </a:r>
            <a:r>
              <a:rPr lang="mr-IN" sz="2000" dirty="0">
                <a:sym typeface="Wingdings"/>
              </a:rPr>
              <a:t>…</a:t>
            </a:r>
            <a:r>
              <a:rPr lang="en-US" sz="2000" dirty="0">
                <a:sym typeface="Wingdings"/>
              </a:rPr>
              <a:t>)</a:t>
            </a:r>
          </a:p>
          <a:p>
            <a:pPr lvl="1" indent="-342900">
              <a:buFont typeface="Wingdings" charset="2"/>
              <a:buChar char="Ø"/>
            </a:pPr>
            <a:endParaRPr lang="en-US" sz="2000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31F083-F9C3-0C4F-B00D-A7804AE07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D8C1B-FC92-CB48-B332-82F75D064A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73006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 advAuto="0"/>
      <p:bldP spid="98" grpId="0" animBg="1" advAuto="0"/>
      <p:bldP spid="99" grpId="0" animBg="1" advAuto="0"/>
      <p:bldP spid="100" grpId="0" animBg="1" advAuto="0"/>
      <p:bldP spid="101" grpId="0" animBg="1" advAuto="0"/>
      <p:bldP spid="103" grpId="0" animBg="1" advAuto="0"/>
      <p:bldP spid="104" grpId="0" animBg="1" advAuto="0"/>
      <p:bldP spid="105" grpId="0" animBg="1" advAuto="0"/>
      <p:bldP spid="106" grpId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6641108" y="4496683"/>
            <a:ext cx="1505208" cy="1"/>
          </a:xfrm>
          <a:prstGeom prst="line">
            <a:avLst/>
          </a:prstGeom>
          <a:ln w="1270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algn="ctr" defTabSz="410751">
              <a:defRPr sz="2400"/>
            </a:pPr>
            <a:endParaRPr sz="1687" kern="0">
              <a:solidFill>
                <a:sysClr val="windowText" lastClr="000000"/>
              </a:solidFill>
              <a:sym typeface="Helvetica Light"/>
            </a:endParaRPr>
          </a:p>
        </p:txBody>
      </p:sp>
      <p:graphicFrame>
        <p:nvGraphicFramePr>
          <p:cNvPr id="89" name="Table 89"/>
          <p:cNvGraphicFramePr/>
          <p:nvPr/>
        </p:nvGraphicFramePr>
        <p:xfrm>
          <a:off x="8133516" y="2786949"/>
          <a:ext cx="1832333" cy="3803338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832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9328">
                <a:tc>
                  <a:txBody>
                    <a:bodyPr/>
                    <a:lstStyle/>
                    <a:p>
                      <a:pPr lvl="0"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sym typeface="Helvetica"/>
                        </a:rPr>
                        <a:t>Age</a:t>
                      </a:r>
                      <a:endParaRPr sz="1800" b="1" dirty="0">
                        <a:solidFill>
                          <a:srgbClr val="FFFFFF"/>
                        </a:solidFill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328">
                <a:tc>
                  <a:txBody>
                    <a:bodyPr/>
                    <a:lstStyle/>
                    <a:p>
                      <a:pPr lvl="0" algn="ctr" defTabSz="914400"/>
                      <a:r>
                        <a:rPr sz="1800">
                          <a:sym typeface="Helvetica"/>
                        </a:rPr>
                        <a:t>LKGM8EUnGd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328">
                <a:tc>
                  <a:txBody>
                    <a:bodyPr/>
                    <a:lstStyle/>
                    <a:p>
                      <a:pPr lvl="0" algn="ctr" defTabSz="914400"/>
                      <a:r>
                        <a:rPr sz="1800">
                          <a:sym typeface="Helvetica"/>
                        </a:rPr>
                        <a:t>kt6gUXGWgL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328">
                <a:tc>
                  <a:txBody>
                    <a:bodyPr/>
                    <a:lstStyle/>
                    <a:p>
                      <a:pPr lvl="0" algn="ctr" defTabSz="914400"/>
                      <a:r>
                        <a:rPr sz="1800">
                          <a:sym typeface="Helvetica"/>
                        </a:rPr>
                        <a:t>TRxZDzVYjV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328">
                <a:tc>
                  <a:txBody>
                    <a:bodyPr/>
                    <a:lstStyle/>
                    <a:p>
                      <a:pPr lvl="0" algn="ctr" defTabSz="914400"/>
                      <a:r>
                        <a:rPr sz="1800">
                          <a:sym typeface="Helvetica"/>
                        </a:rPr>
                        <a:t>IgDwwF64cl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328">
                <a:tc>
                  <a:txBody>
                    <a:bodyPr/>
                    <a:lstStyle/>
                    <a:p>
                      <a:pPr lvl="0" algn="ctr" defTabSz="914400"/>
                      <a:r>
                        <a:rPr sz="1800" dirty="0">
                          <a:sym typeface="Helvetica"/>
                        </a:rPr>
                        <a:t>ht5UIk8Evw</a:t>
                      </a:r>
                      <a:endParaRPr sz="18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328">
                <a:tc>
                  <a:txBody>
                    <a:bodyPr/>
                    <a:lstStyle/>
                    <a:p>
                      <a:pPr lvl="0" algn="ctr" defTabSz="914400"/>
                      <a:r>
                        <a:rPr sz="1800">
                          <a:sym typeface="Helvetica"/>
                        </a:rPr>
                        <a:t>kbfRQ2nRAy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328">
                <a:tc>
                  <a:txBody>
                    <a:bodyPr/>
                    <a:lstStyle/>
                    <a:p>
                      <a:pPr lvl="0" algn="ctr" defTabSz="914400"/>
                      <a:r>
                        <a:rPr sz="1800">
                          <a:sym typeface="Helvetica"/>
                        </a:rPr>
                        <a:t>R8cBg6KRrw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328">
                <a:tc>
                  <a:txBody>
                    <a:bodyPr/>
                    <a:lstStyle/>
                    <a:p>
                      <a:pPr lvl="0" algn="ctr" defTabSz="914400"/>
                      <a:r>
                        <a:rPr sz="1800">
                          <a:sym typeface="Helvetica"/>
                        </a:rPr>
                        <a:t>en0yWX5iWA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328">
                <a:tc>
                  <a:txBody>
                    <a:bodyPr/>
                    <a:lstStyle/>
                    <a:p>
                      <a:pPr lvl="0" algn="ctr" defTabSz="914400"/>
                      <a:r>
                        <a:rPr sz="1800">
                          <a:sym typeface="Helvetica"/>
                        </a:rPr>
                        <a:t>mcq3uYOAQA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9328">
                <a:tc>
                  <a:txBody>
                    <a:bodyPr/>
                    <a:lstStyle/>
                    <a:p>
                      <a:pPr lvl="0" algn="ctr" defTabSz="914400"/>
                      <a:r>
                        <a:rPr sz="1800" dirty="0">
                          <a:sym typeface="Helvetica"/>
                        </a:rPr>
                        <a:t>EE3sF0XfTn</a:t>
                      </a:r>
                      <a:endParaRPr sz="18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0" name="Shape 90"/>
          <p:cNvSpPr/>
          <p:nvPr/>
        </p:nvSpPr>
        <p:spPr>
          <a:xfrm>
            <a:off x="4916349" y="4071546"/>
            <a:ext cx="1726154" cy="89296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 defTabSz="410751">
              <a:defRPr sz="1800">
                <a:solidFill>
                  <a:srgbClr val="000000"/>
                </a:solidFill>
              </a:defRPr>
            </a:pPr>
            <a:r>
              <a:rPr lang="en-US" sz="2000" kern="0">
                <a:solidFill>
                  <a:schemeClr val="bg1"/>
                </a:solidFill>
                <a:sym typeface="Helvetica Light"/>
              </a:rPr>
              <a:t>Probabilistic Encryption</a:t>
            </a:r>
          </a:p>
        </p:txBody>
      </p:sp>
      <p:sp>
        <p:nvSpPr>
          <p:cNvPr id="91" name="Shape 91"/>
          <p:cNvSpPr/>
          <p:nvPr/>
        </p:nvSpPr>
        <p:spPr>
          <a:xfrm>
            <a:off x="3411095" y="4496683"/>
            <a:ext cx="1505207" cy="1"/>
          </a:xfrm>
          <a:prstGeom prst="line">
            <a:avLst/>
          </a:prstGeom>
          <a:ln w="1270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algn="ctr" defTabSz="410751">
              <a:defRPr sz="2400"/>
            </a:pPr>
            <a:endParaRPr sz="1687" kern="0">
              <a:solidFill>
                <a:sysClr val="windowText" lastClr="000000"/>
              </a:solidFill>
              <a:sym typeface="Helvetica Light"/>
            </a:endParaRPr>
          </a:p>
        </p:txBody>
      </p:sp>
      <p:sp>
        <p:nvSpPr>
          <p:cNvPr id="11" name="Shape 82"/>
          <p:cNvSpPr txBox="1">
            <a:spLocks/>
          </p:cNvSpPr>
          <p:nvPr/>
        </p:nvSpPr>
        <p:spPr>
          <a:xfrm>
            <a:off x="1524001" y="1"/>
            <a:ext cx="9144000" cy="120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Autofit/>
          </a:bodyPr>
          <a:lstStyle>
            <a:lvl1pPr algn="ctr" defTabSz="410751">
              <a:defRPr sz="5625">
                <a:latin typeface="+mn-lt"/>
                <a:ea typeface="+mn-ea"/>
                <a:cs typeface="+mn-cs"/>
                <a:sym typeface="Helvetica Light"/>
              </a:defRPr>
            </a:lvl1pPr>
            <a:lvl2pPr indent="160729" algn="ctr" defTabSz="410751">
              <a:defRPr sz="5625">
                <a:latin typeface="+mn-lt"/>
                <a:ea typeface="+mn-ea"/>
                <a:cs typeface="+mn-cs"/>
                <a:sym typeface="Helvetica Light"/>
              </a:defRPr>
            </a:lvl2pPr>
            <a:lvl3pPr indent="321457" algn="ctr" defTabSz="410751">
              <a:defRPr sz="5625">
                <a:latin typeface="+mn-lt"/>
                <a:ea typeface="+mn-ea"/>
                <a:cs typeface="+mn-cs"/>
                <a:sym typeface="Helvetica Light"/>
              </a:defRPr>
            </a:lvl3pPr>
            <a:lvl4pPr indent="482186" algn="ctr" defTabSz="410751">
              <a:defRPr sz="5625">
                <a:latin typeface="+mn-lt"/>
                <a:ea typeface="+mn-ea"/>
                <a:cs typeface="+mn-cs"/>
                <a:sym typeface="Helvetica Light"/>
              </a:defRPr>
            </a:lvl4pPr>
            <a:lvl5pPr indent="642915" algn="ctr" defTabSz="410751">
              <a:defRPr sz="5625">
                <a:latin typeface="+mn-lt"/>
                <a:ea typeface="+mn-ea"/>
                <a:cs typeface="+mn-cs"/>
                <a:sym typeface="Helvetica Light"/>
              </a:defRPr>
            </a:lvl5pPr>
            <a:lvl6pPr indent="803643" algn="ctr" defTabSz="410751">
              <a:defRPr sz="5625">
                <a:latin typeface="+mn-lt"/>
                <a:ea typeface="+mn-ea"/>
                <a:cs typeface="+mn-cs"/>
                <a:sym typeface="Helvetica Light"/>
              </a:defRPr>
            </a:lvl6pPr>
            <a:lvl7pPr indent="964372" algn="ctr" defTabSz="410751">
              <a:defRPr sz="5625">
                <a:latin typeface="+mn-lt"/>
                <a:ea typeface="+mn-ea"/>
                <a:cs typeface="+mn-cs"/>
                <a:sym typeface="Helvetica Light"/>
              </a:defRPr>
            </a:lvl7pPr>
            <a:lvl8pPr indent="1125101" algn="ctr" defTabSz="410751">
              <a:defRPr sz="5625">
                <a:latin typeface="+mn-lt"/>
                <a:ea typeface="+mn-ea"/>
                <a:cs typeface="+mn-cs"/>
                <a:sym typeface="Helvetica Light"/>
              </a:defRPr>
            </a:lvl8pPr>
            <a:lvl9pPr indent="1285829" algn="ctr" defTabSz="410751">
              <a:defRPr sz="5625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 sz="1800"/>
            </a:pPr>
            <a:r>
              <a:rPr lang="en-US" sz="3600" b="1" kern="0" dirty="0">
                <a:solidFill>
                  <a:sysClr val="windowText" lastClr="000000"/>
                </a:solidFill>
                <a:latin typeface="+mj-lt"/>
              </a:rPr>
              <a:t>Deterministic vs probabilistic encryption</a:t>
            </a:r>
          </a:p>
        </p:txBody>
      </p:sp>
      <p:graphicFrame>
        <p:nvGraphicFramePr>
          <p:cNvPr id="12" name="Table 100"/>
          <p:cNvGraphicFramePr/>
          <p:nvPr/>
        </p:nvGraphicFramePr>
        <p:xfrm>
          <a:off x="2559179" y="2728816"/>
          <a:ext cx="805124" cy="3803338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805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9328">
                <a:tc>
                  <a:txBody>
                    <a:bodyPr/>
                    <a:lstStyle/>
                    <a:p>
                      <a:pPr lvl="0"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sym typeface="Helvetica"/>
                        </a:rPr>
                        <a:t>Age</a:t>
                      </a:r>
                      <a:endParaRPr sz="1800" b="1">
                        <a:solidFill>
                          <a:srgbClr val="FFFFFF"/>
                        </a:solidFill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328">
                <a:tc>
                  <a:txBody>
                    <a:bodyPr/>
                    <a:lstStyle/>
                    <a:p>
                      <a:pPr lvl="0" algn="ctr" defTabSz="914400"/>
                      <a:r>
                        <a:rPr sz="1800">
                          <a:sym typeface="Helvetica"/>
                        </a:rPr>
                        <a:t>5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328">
                <a:tc>
                  <a:txBody>
                    <a:bodyPr/>
                    <a:lstStyle/>
                    <a:p>
                      <a:pPr lvl="0" algn="ctr" defTabSz="914400"/>
                      <a:r>
                        <a:rPr sz="1800">
                          <a:sym typeface="Helvetica"/>
                        </a:rPr>
                        <a:t>5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328">
                <a:tc>
                  <a:txBody>
                    <a:bodyPr/>
                    <a:lstStyle/>
                    <a:p>
                      <a:pPr lvl="0" algn="ctr" defTabSz="914400"/>
                      <a:r>
                        <a:rPr sz="1800">
                          <a:sym typeface="Helvetica"/>
                        </a:rPr>
                        <a:t>5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328">
                <a:tc>
                  <a:txBody>
                    <a:bodyPr/>
                    <a:lstStyle/>
                    <a:p>
                      <a:pPr lvl="0" algn="ctr" defTabSz="914400"/>
                      <a:r>
                        <a:rPr sz="1800">
                          <a:sym typeface="Helvetica"/>
                        </a:rPr>
                        <a:t>5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328">
                <a:tc>
                  <a:txBody>
                    <a:bodyPr/>
                    <a:lstStyle/>
                    <a:p>
                      <a:pPr lvl="0" algn="ctr" defTabSz="914400"/>
                      <a:r>
                        <a:rPr sz="1800">
                          <a:sym typeface="Helvetica"/>
                        </a:rPr>
                        <a:t>5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328">
                <a:tc>
                  <a:txBody>
                    <a:bodyPr/>
                    <a:lstStyle/>
                    <a:p>
                      <a:pPr lvl="0" algn="ctr" defTabSz="914400"/>
                      <a:r>
                        <a:rPr sz="1800">
                          <a:sym typeface="Helvetica"/>
                        </a:rPr>
                        <a:t>5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328">
                <a:tc>
                  <a:txBody>
                    <a:bodyPr/>
                    <a:lstStyle/>
                    <a:p>
                      <a:pPr lvl="0" algn="ctr" defTabSz="914400"/>
                      <a:r>
                        <a:rPr sz="1800">
                          <a:sym typeface="Helvetica"/>
                        </a:rPr>
                        <a:t>10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328">
                <a:tc>
                  <a:txBody>
                    <a:bodyPr/>
                    <a:lstStyle/>
                    <a:p>
                      <a:pPr lvl="0" algn="ctr" defTabSz="914400"/>
                      <a:r>
                        <a:rPr sz="1800" dirty="0">
                          <a:sym typeface="Helvetica"/>
                        </a:rPr>
                        <a:t>10</a:t>
                      </a:r>
                      <a:endParaRPr sz="18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328">
                <a:tc>
                  <a:txBody>
                    <a:bodyPr/>
                    <a:lstStyle/>
                    <a:p>
                      <a:pPr lvl="0" algn="ctr" defTabSz="914400"/>
                      <a:r>
                        <a:rPr sz="1800">
                          <a:sym typeface="Helvetica"/>
                        </a:rPr>
                        <a:t>10</a:t>
                      </a:r>
                      <a:endParaRPr sz="18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9328">
                <a:tc>
                  <a:txBody>
                    <a:bodyPr/>
                    <a:lstStyle/>
                    <a:p>
                      <a:pPr lvl="0" algn="ctr" defTabSz="914400"/>
                      <a:r>
                        <a:rPr sz="1800" dirty="0">
                          <a:sym typeface="Helvetica"/>
                        </a:rPr>
                        <a:t>10</a:t>
                      </a:r>
                      <a:endParaRPr sz="18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495178" y="2286000"/>
            <a:ext cx="101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Plaintext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62579" y="2326344"/>
            <a:ext cx="1163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Ciphertext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4294967295"/>
          </p:nvPr>
        </p:nvSpPr>
        <p:spPr>
          <a:xfrm>
            <a:off x="653750" y="987660"/>
            <a:ext cx="11046164" cy="141542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9900"/>
                </a:solidFill>
              </a:rPr>
              <a:t>Probabilistic</a:t>
            </a:r>
            <a:r>
              <a:rPr lang="en-US" dirty="0"/>
              <a:t> encryption</a:t>
            </a:r>
            <a:endParaRPr lang="en-US" sz="2000" dirty="0"/>
          </a:p>
          <a:p>
            <a:pPr lvl="1" indent="-342900">
              <a:buFont typeface="Wingdings" charset="2"/>
              <a:buChar char="Ø"/>
            </a:pPr>
            <a:r>
              <a:rPr lang="en-US" sz="2000" dirty="0"/>
              <a:t>Random salt added to each encryption to achieve </a:t>
            </a:r>
            <a:r>
              <a:rPr lang="en-US" sz="2000" dirty="0">
                <a:sym typeface="Wingdings"/>
              </a:rPr>
              <a:t>semantic security (plaintext properties are not disclosed, and equality of plaintexts cannot be determined with non-negligible advantage)</a:t>
            </a:r>
          </a:p>
          <a:p>
            <a:pPr lvl="1" indent="-342900">
              <a:buFont typeface="Wingdings" charset="2"/>
              <a:buChar char="Ø"/>
            </a:pPr>
            <a:r>
              <a:rPr lang="en-US" sz="2000" dirty="0">
                <a:sym typeface="Wingdings"/>
              </a:rPr>
              <a:t>Problem: ciphertexts cannot be compared</a:t>
            </a:r>
            <a:endParaRPr lang="en-US" sz="2000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30EACF-8FE9-D442-B31B-5950E8CD1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D8C1B-FC92-CB48-B332-82F75D064A7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3342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 advAuto="0"/>
      <p:bldP spid="89" grpId="0" animBg="1" advAuto="0"/>
      <p:bldP spid="90" grpId="0" animBg="1" advAuto="0"/>
      <p:bldP spid="91" grpId="0" animBg="1" advAuto="0"/>
      <p:bldP spid="12" grpId="0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3E65E-63BA-FF40-A16B-F0F4A3030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718"/>
            <a:ext cx="10515600" cy="1325563"/>
          </a:xfrm>
        </p:spPr>
        <p:txBody>
          <a:bodyPr/>
          <a:lstStyle/>
          <a:p>
            <a:r>
              <a:rPr lang="en-US" dirty="0"/>
              <a:t>Multi-site Studies – Where to Store the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AF846-B211-BB47-B19D-A478C939B0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1341" y="1664819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0F0"/>
                </a:solidFill>
              </a:rPr>
              <a:t>a. Keep them at each site</a:t>
            </a:r>
          </a:p>
          <a:p>
            <a:endParaRPr lang="en-US" dirty="0"/>
          </a:p>
          <a:p>
            <a:r>
              <a:rPr lang="en-US" dirty="0"/>
              <a:t>Useful especially if the cloud is untrusted</a:t>
            </a:r>
          </a:p>
          <a:p>
            <a:r>
              <a:rPr lang="en-US" dirty="0"/>
              <a:t>Better control of the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435F3A-3A0A-CF40-A00D-E65493A29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664819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0F0"/>
                </a:solidFill>
              </a:rPr>
              <a:t>b. In the cloud</a:t>
            </a:r>
          </a:p>
          <a:p>
            <a:endParaRPr lang="en-US" dirty="0"/>
          </a:p>
          <a:p>
            <a:r>
              <a:rPr lang="en-US" dirty="0"/>
              <a:t>Take advantage of the well-known strengths of the cloud (see next slide)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9AAE3-C120-ED48-B88F-1973393F5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D8C1B-FC92-CB48-B332-82F75D064A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999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09370-C033-1546-A340-7A2190A8B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D8C1B-FC92-CB48-B332-82F75D064A70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555F77-A30E-8F4D-9D8F-EC37DF5DA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516" y="205849"/>
            <a:ext cx="2097931" cy="210729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E5FB2B4-B7DA-B74A-BF76-05264B5A0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590" y="2474228"/>
            <a:ext cx="10389781" cy="399380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Multiple tenants (different, usually unrelated legal entities) store their data on an infrastructure managed by another legal entity</a:t>
            </a:r>
          </a:p>
          <a:p>
            <a:r>
              <a:rPr lang="en-US" dirty="0"/>
              <a:t>Benefits</a:t>
            </a:r>
          </a:p>
          <a:p>
            <a:pPr lvl="1"/>
            <a:r>
              <a:rPr lang="en-US" dirty="0" err="1"/>
              <a:t>Mutualization</a:t>
            </a:r>
            <a:r>
              <a:rPr lang="en-US" dirty="0"/>
              <a:t> of storage and computation capabilities, but also of IT manpower</a:t>
            </a:r>
          </a:p>
          <a:p>
            <a:pPr lvl="1"/>
            <a:r>
              <a:rPr lang="en-US" dirty="0"/>
              <a:t>No upfront investment for the customer</a:t>
            </a:r>
          </a:p>
          <a:p>
            <a:pPr lvl="1"/>
            <a:r>
              <a:rPr lang="en-US" dirty="0"/>
              <a:t>Usually professionally managed, thus more secure</a:t>
            </a:r>
          </a:p>
          <a:p>
            <a:r>
              <a:rPr lang="en-US" dirty="0"/>
              <a:t>Privacy question: is the cloud trustworthy?  </a:t>
            </a:r>
            <a:r>
              <a:rPr lang="en-US" dirty="0">
                <a:sym typeface="Wingdings" pitchFamily="2" charset="2"/>
              </a:rPr>
              <a:t> encryption solutions</a:t>
            </a:r>
          </a:p>
          <a:p>
            <a:r>
              <a:rPr lang="en-US" dirty="0"/>
              <a:t>Legal: </a:t>
            </a:r>
          </a:p>
          <a:p>
            <a:pPr lvl="1"/>
            <a:r>
              <a:rPr lang="en-US" dirty="0"/>
              <a:t>US/EU: Safe Harbor </a:t>
            </a:r>
            <a:r>
              <a:rPr lang="en-US" dirty="0">
                <a:sym typeface="Wingdings" pitchFamily="2" charset="2"/>
              </a:rPr>
              <a:t> Data Shield</a:t>
            </a:r>
          </a:p>
          <a:p>
            <a:pPr lvl="1"/>
            <a:r>
              <a:rPr lang="en-US" dirty="0">
                <a:sym typeface="Wingdings" pitchFamily="2" charset="2"/>
              </a:rPr>
              <a:t>US CLOUD Act (2018)</a:t>
            </a:r>
          </a:p>
          <a:p>
            <a:r>
              <a:rPr lang="en-US" dirty="0">
                <a:sym typeface="Wingdings" pitchFamily="2" charset="2"/>
              </a:rPr>
              <a:t>Main global providers: Amazon (AWS), Google Cloud, Microsoft Azure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44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53B20-1A6B-CC4C-BB6E-0410A8271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D8C1B-FC92-CB48-B332-82F75D064A70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85FFED-9698-484E-BEB2-B5975362F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03" y="151828"/>
            <a:ext cx="10309255" cy="626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56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78824-E86E-E245-9858-D86ED922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252"/>
            <a:ext cx="10515600" cy="1325563"/>
          </a:xfrm>
        </p:spPr>
        <p:txBody>
          <a:bodyPr/>
          <a:lstStyle/>
          <a:p>
            <a:r>
              <a:rPr lang="en-US" dirty="0"/>
              <a:t>Case 1: The Cloud is Fully Trusted – Storage in Clear Text (never happens in practice)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672E6A-1E48-7844-AF62-543B107A2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D8C1B-FC92-CB48-B332-82F75D064A70}" type="slidenum">
              <a:rPr lang="en-US" smtClean="0"/>
              <a:t>17</a:t>
            </a:fld>
            <a:endParaRPr lang="en-US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8248612-A64B-754B-9529-39BE55ED04F0}"/>
              </a:ext>
            </a:extLst>
          </p:cNvPr>
          <p:cNvSpPr/>
          <p:nvPr/>
        </p:nvSpPr>
        <p:spPr>
          <a:xfrm>
            <a:off x="4531178" y="1722246"/>
            <a:ext cx="2539092" cy="1468891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in cleartext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884FAB-5285-2347-A567-665FF4CC0AB1}"/>
              </a:ext>
            </a:extLst>
          </p:cNvPr>
          <p:cNvSpPr txBox="1"/>
          <p:nvPr/>
        </p:nvSpPr>
        <p:spPr>
          <a:xfrm>
            <a:off x="5413021" y="5429665"/>
            <a:ext cx="775407" cy="830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👩‍💻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19B21BE-34BA-3846-8342-8E8DEEA5642F}"/>
              </a:ext>
            </a:extLst>
          </p:cNvPr>
          <p:cNvCxnSpPr>
            <a:cxnSpLocks/>
          </p:cNvCxnSpPr>
          <p:nvPr/>
        </p:nvCxnSpPr>
        <p:spPr>
          <a:xfrm>
            <a:off x="5800724" y="3360874"/>
            <a:ext cx="0" cy="20988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0D8D9D8-2296-6E48-B1B7-4F97C1B865B1}"/>
              </a:ext>
            </a:extLst>
          </p:cNvPr>
          <p:cNvSpPr txBox="1"/>
          <p:nvPr/>
        </p:nvSpPr>
        <p:spPr>
          <a:xfrm>
            <a:off x="5800724" y="3966966"/>
            <a:ext cx="2593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Secured pipe (that’s easy)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89640F-A0AF-6647-BD5D-535776549BDB}"/>
              </a:ext>
            </a:extLst>
          </p:cNvPr>
          <p:cNvSpPr txBox="1"/>
          <p:nvPr/>
        </p:nvSpPr>
        <p:spPr>
          <a:xfrm>
            <a:off x="838200" y="3505301"/>
            <a:ext cx="3530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sharing is easy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Computation in the cloud is easy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714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78824-E86E-E245-9858-D86ED922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252"/>
            <a:ext cx="10515600" cy="1325563"/>
          </a:xfrm>
        </p:spPr>
        <p:txBody>
          <a:bodyPr/>
          <a:lstStyle/>
          <a:p>
            <a:r>
              <a:rPr lang="en-US" dirty="0"/>
              <a:t>Case 1’: The Cloud is Fully Trusted – It encrypts with keys it controls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672E6A-1E48-7844-AF62-543B107A2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D8C1B-FC92-CB48-B332-82F75D064A70}" type="slidenum">
              <a:rPr lang="en-US" smtClean="0"/>
              <a:t>18</a:t>
            </a:fld>
            <a:endParaRPr lang="en-US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8248612-A64B-754B-9529-39BE55ED04F0}"/>
              </a:ext>
            </a:extLst>
          </p:cNvPr>
          <p:cNvSpPr/>
          <p:nvPr/>
        </p:nvSpPr>
        <p:spPr>
          <a:xfrm>
            <a:off x="4531178" y="1714425"/>
            <a:ext cx="2539092" cy="1468891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Encrypted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884FAB-5285-2347-A567-665FF4CC0AB1}"/>
              </a:ext>
            </a:extLst>
          </p:cNvPr>
          <p:cNvSpPr txBox="1"/>
          <p:nvPr/>
        </p:nvSpPr>
        <p:spPr>
          <a:xfrm>
            <a:off x="5413021" y="5429665"/>
            <a:ext cx="775407" cy="830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👩‍💻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19B21BE-34BA-3846-8342-8E8DEEA5642F}"/>
              </a:ext>
            </a:extLst>
          </p:cNvPr>
          <p:cNvCxnSpPr>
            <a:cxnSpLocks/>
          </p:cNvCxnSpPr>
          <p:nvPr/>
        </p:nvCxnSpPr>
        <p:spPr>
          <a:xfrm>
            <a:off x="5800724" y="3331029"/>
            <a:ext cx="0" cy="20329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0D8D9D8-2296-6E48-B1B7-4F97C1B865B1}"/>
              </a:ext>
            </a:extLst>
          </p:cNvPr>
          <p:cNvSpPr txBox="1"/>
          <p:nvPr/>
        </p:nvSpPr>
        <p:spPr>
          <a:xfrm>
            <a:off x="5963722" y="3849808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Secured pipe (that’s easy)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89640F-A0AF-6647-BD5D-535776549BDB}"/>
              </a:ext>
            </a:extLst>
          </p:cNvPr>
          <p:cNvSpPr txBox="1"/>
          <p:nvPr/>
        </p:nvSpPr>
        <p:spPr>
          <a:xfrm>
            <a:off x="505525" y="3754602"/>
            <a:ext cx="3530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sharing is easy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Computation in the cloud is easy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1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78824-E86E-E245-9858-D86ED922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688" y="46984"/>
            <a:ext cx="10515600" cy="1325563"/>
          </a:xfrm>
        </p:spPr>
        <p:txBody>
          <a:bodyPr/>
          <a:lstStyle/>
          <a:p>
            <a:r>
              <a:rPr lang="en-US" dirty="0"/>
              <a:t>Case 2: The Cloud Is Untrusted – The user encrypts under their own keys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672E6A-1E48-7844-AF62-543B107A2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D8C1B-FC92-CB48-B332-82F75D064A70}" type="slidenum">
              <a:rPr lang="en-US" smtClean="0"/>
              <a:t>19</a:t>
            </a:fld>
            <a:endParaRPr lang="en-US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8248612-A64B-754B-9529-39BE55ED04F0}"/>
              </a:ext>
            </a:extLst>
          </p:cNvPr>
          <p:cNvSpPr/>
          <p:nvPr/>
        </p:nvSpPr>
        <p:spPr>
          <a:xfrm>
            <a:off x="4531178" y="1413235"/>
            <a:ext cx="2539092" cy="1468891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Encrypted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884FAB-5285-2347-A567-665FF4CC0AB1}"/>
              </a:ext>
            </a:extLst>
          </p:cNvPr>
          <p:cNvSpPr txBox="1"/>
          <p:nvPr/>
        </p:nvSpPr>
        <p:spPr>
          <a:xfrm>
            <a:off x="5413021" y="5429665"/>
            <a:ext cx="775407" cy="830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👩‍💻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19B21BE-34BA-3846-8342-8E8DEEA5642F}"/>
              </a:ext>
            </a:extLst>
          </p:cNvPr>
          <p:cNvCxnSpPr>
            <a:cxnSpLocks/>
          </p:cNvCxnSpPr>
          <p:nvPr/>
        </p:nvCxnSpPr>
        <p:spPr>
          <a:xfrm>
            <a:off x="5800724" y="2922814"/>
            <a:ext cx="0" cy="24411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0D8D9D8-2296-6E48-B1B7-4F97C1B865B1}"/>
              </a:ext>
            </a:extLst>
          </p:cNvPr>
          <p:cNvSpPr txBox="1"/>
          <p:nvPr/>
        </p:nvSpPr>
        <p:spPr>
          <a:xfrm>
            <a:off x="6378947" y="3885648"/>
            <a:ext cx="2593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Secured pipe (that’s easy)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89640F-A0AF-6647-BD5D-535776549BDB}"/>
              </a:ext>
            </a:extLst>
          </p:cNvPr>
          <p:cNvSpPr txBox="1"/>
          <p:nvPr/>
        </p:nvSpPr>
        <p:spPr>
          <a:xfrm>
            <a:off x="356828" y="3377817"/>
            <a:ext cx="44210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sharing is tricky (key management)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Computation in the cloud is impossible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of the benefits of cloud computing are thus lost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 user loses their keys, they lose all their data</a:t>
            </a:r>
          </a:p>
        </p:txBody>
      </p:sp>
    </p:spTree>
    <p:extLst>
      <p:ext uri="{BB962C8B-B14F-4D97-AF65-F5344CB8AC3E}">
        <p14:creationId xmlns:p14="http://schemas.microsoft.com/office/powerpoint/2010/main" val="1443351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1703512" y="1742480"/>
            <a:ext cx="8735380" cy="4176464"/>
            <a:chOff x="107504" y="548680"/>
            <a:chExt cx="8735380" cy="4176464"/>
          </a:xfrm>
        </p:grpSpPr>
        <p:sp>
          <p:nvSpPr>
            <p:cNvPr id="73" name="Oval 72"/>
            <p:cNvSpPr/>
            <p:nvPr/>
          </p:nvSpPr>
          <p:spPr>
            <a:xfrm>
              <a:off x="6732240" y="2348880"/>
              <a:ext cx="665193" cy="848763"/>
            </a:xfrm>
            <a:prstGeom prst="ellipse">
              <a:avLst/>
            </a:prstGeom>
            <a:solidFill>
              <a:srgbClr val="FF0000">
                <a:alpha val="21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5" name="Chart 4"/>
            <p:cNvGraphicFramePr>
              <a:graphicFrameLocks/>
            </p:cNvGraphicFramePr>
            <p:nvPr>
              <p:extLst/>
            </p:nvPr>
          </p:nvGraphicFramePr>
          <p:xfrm>
            <a:off x="107504" y="548680"/>
            <a:ext cx="6264696" cy="417646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6" name="Group 5"/>
            <p:cNvGrpSpPr/>
            <p:nvPr/>
          </p:nvGrpSpPr>
          <p:grpSpPr>
            <a:xfrm>
              <a:off x="6372200" y="1268760"/>
              <a:ext cx="2470684" cy="3211942"/>
              <a:chOff x="1772622" y="242476"/>
              <a:chExt cx="4128536" cy="4988318"/>
            </a:xfrm>
          </p:grpSpPr>
          <p:pic>
            <p:nvPicPr>
              <p:cNvPr id="7" name="Picture 2" descr="Stock Illustrations: A Set Of Pictogram Representing The Members Of A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667000" y="2066638"/>
                <a:ext cx="526206" cy="12099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2" descr="Stock Illustrations: A Set Of Pictogram Representing The Members Of A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990394" y="242476"/>
                <a:ext cx="700964" cy="12099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Stock Illustrations: A Set Of Pictogram Representing The Members Of A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4806175" y="2106153"/>
                <a:ext cx="685579" cy="11701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Stock Illustrations: A Set Of Pictogram Representing The Members Of A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4378353" y="4191000"/>
                <a:ext cx="514502" cy="7602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Stock Illustrations: A Set Of Pictogram Representing The Members Of A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590800" y="4191000"/>
                <a:ext cx="453543" cy="7602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2" descr="Stock Illustrations: A Set Of Pictogram Representing The Members Of A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133600" y="258256"/>
                <a:ext cx="748855" cy="12099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2253585" y="1307028"/>
                <a:ext cx="584409" cy="43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H" sz="1200" b="1" dirty="0"/>
                  <a:t>9</a:t>
                </a:r>
                <a:endParaRPr lang="fr-CH" sz="1100" b="1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106824" y="1307028"/>
                <a:ext cx="584409" cy="43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H" sz="1200" b="1" dirty="0"/>
                  <a:t>10</a:t>
                </a:r>
                <a:endParaRPr lang="fr-CH" sz="1100" b="1" dirty="0"/>
              </a:p>
            </p:txBody>
          </p:sp>
          <p:pic>
            <p:nvPicPr>
              <p:cNvPr id="15" name="Picture 2" descr="Stock Illustrations: A Set Of Pictogram Representing The Members Of A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5200194" y="242516"/>
                <a:ext cx="700964" cy="12099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Stock Illustrations: A Set Of Pictogram Representing The Members Of A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4343400" y="258296"/>
                <a:ext cx="748855" cy="12099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4463386" y="1307066"/>
                <a:ext cx="584409" cy="43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H" sz="1200" b="1" dirty="0"/>
                  <a:t>1</a:t>
                </a:r>
                <a:endParaRPr lang="fr-CH" sz="1100" b="1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5316626" y="1307066"/>
                <a:ext cx="584409" cy="43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H" sz="1200" b="1" dirty="0"/>
                  <a:t>2</a:t>
                </a:r>
                <a:endParaRPr lang="fr-CH" sz="1100" b="1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772622" y="3124200"/>
                <a:ext cx="2345927" cy="43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H" sz="1200" b="1" dirty="0"/>
                  <a:t>Target Person</a:t>
                </a:r>
                <a:endParaRPr lang="fr-CH" sz="1100" b="1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856760" y="3124200"/>
                <a:ext cx="584409" cy="43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H" sz="1200" b="1" dirty="0"/>
                  <a:t>3</a:t>
                </a:r>
                <a:endParaRPr lang="fr-CH" sz="1100" b="1" dirty="0"/>
              </a:p>
            </p:txBody>
          </p:sp>
          <p:cxnSp>
            <p:nvCxnSpPr>
              <p:cNvPr id="21" name="Straight Connector 20"/>
              <p:cNvCxnSpPr>
                <a:stCxn id="13" idx="2"/>
                <a:endCxn id="7" idx="0"/>
              </p:cNvCxnSpPr>
              <p:nvPr/>
            </p:nvCxnSpPr>
            <p:spPr>
              <a:xfrm>
                <a:off x="2545790" y="1737222"/>
                <a:ext cx="384314" cy="32941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>
                <a:stCxn id="14" idx="2"/>
                <a:endCxn id="7" idx="0"/>
              </p:cNvCxnSpPr>
              <p:nvPr/>
            </p:nvCxnSpPr>
            <p:spPr>
              <a:xfrm flipH="1">
                <a:off x="2930103" y="1737222"/>
                <a:ext cx="468925" cy="32941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stCxn id="17" idx="2"/>
                <a:endCxn id="9" idx="0"/>
              </p:cNvCxnSpPr>
              <p:nvPr/>
            </p:nvCxnSpPr>
            <p:spPr>
              <a:xfrm>
                <a:off x="4755591" y="1737261"/>
                <a:ext cx="393374" cy="36889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18" idx="2"/>
                <a:endCxn id="9" idx="0"/>
              </p:cNvCxnSpPr>
              <p:nvPr/>
            </p:nvCxnSpPr>
            <p:spPr>
              <a:xfrm flipH="1">
                <a:off x="5148965" y="1737261"/>
                <a:ext cx="459865" cy="36889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5" name="Picture 2" descr="Stock Illustrations: A Set Of Pictogram Representing The Members Of A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3196743" y="4190109"/>
                <a:ext cx="453543" cy="7602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Stock Illustrations: A Set Of Pictogram Representing The Members Of A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3799233" y="4191000"/>
                <a:ext cx="453543" cy="7602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Stock Illustrations: A Set Of Pictogram Representing The Members Of A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5039059" y="4191000"/>
                <a:ext cx="514502" cy="7602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8" name="Straight Connector 27"/>
              <p:cNvCxnSpPr>
                <a:stCxn id="19" idx="2"/>
                <a:endCxn id="11" idx="0"/>
              </p:cNvCxnSpPr>
              <p:nvPr/>
            </p:nvCxnSpPr>
            <p:spPr>
              <a:xfrm flipH="1">
                <a:off x="2817573" y="3554394"/>
                <a:ext cx="128013" cy="63660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stCxn id="20" idx="2"/>
                <a:endCxn id="11" idx="0"/>
              </p:cNvCxnSpPr>
              <p:nvPr/>
            </p:nvCxnSpPr>
            <p:spPr>
              <a:xfrm flipH="1">
                <a:off x="2817573" y="3554394"/>
                <a:ext cx="2331392" cy="63660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stCxn id="19" idx="2"/>
                <a:endCxn id="25" idx="0"/>
              </p:cNvCxnSpPr>
              <p:nvPr/>
            </p:nvCxnSpPr>
            <p:spPr>
              <a:xfrm>
                <a:off x="2945585" y="3554394"/>
                <a:ext cx="477930" cy="63571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stCxn id="19" idx="2"/>
                <a:endCxn id="26" idx="0"/>
              </p:cNvCxnSpPr>
              <p:nvPr/>
            </p:nvCxnSpPr>
            <p:spPr>
              <a:xfrm>
                <a:off x="2945585" y="3554394"/>
                <a:ext cx="1080421" cy="63660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>
                <a:stCxn id="19" idx="2"/>
                <a:endCxn id="10" idx="0"/>
              </p:cNvCxnSpPr>
              <p:nvPr/>
            </p:nvCxnSpPr>
            <p:spPr>
              <a:xfrm>
                <a:off x="2945585" y="3554394"/>
                <a:ext cx="1690020" cy="63660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19" idx="2"/>
                <a:endCxn id="27" idx="0"/>
              </p:cNvCxnSpPr>
              <p:nvPr/>
            </p:nvCxnSpPr>
            <p:spPr>
              <a:xfrm>
                <a:off x="2945585" y="3554394"/>
                <a:ext cx="2350726" cy="63660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20" idx="2"/>
                <a:endCxn id="25" idx="0"/>
              </p:cNvCxnSpPr>
              <p:nvPr/>
            </p:nvCxnSpPr>
            <p:spPr>
              <a:xfrm flipH="1">
                <a:off x="3423516" y="3554394"/>
                <a:ext cx="1725449" cy="63571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stCxn id="20" idx="2"/>
                <a:endCxn id="26" idx="0"/>
              </p:cNvCxnSpPr>
              <p:nvPr/>
            </p:nvCxnSpPr>
            <p:spPr>
              <a:xfrm flipH="1">
                <a:off x="4026006" y="3554394"/>
                <a:ext cx="1122958" cy="63660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20" idx="2"/>
                <a:endCxn id="10" idx="0"/>
              </p:cNvCxnSpPr>
              <p:nvPr/>
            </p:nvCxnSpPr>
            <p:spPr>
              <a:xfrm flipH="1">
                <a:off x="4635606" y="3554394"/>
                <a:ext cx="513359" cy="63660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stCxn id="20" idx="2"/>
                <a:endCxn id="27" idx="0"/>
              </p:cNvCxnSpPr>
              <p:nvPr/>
            </p:nvCxnSpPr>
            <p:spPr>
              <a:xfrm>
                <a:off x="5148965" y="3554394"/>
                <a:ext cx="147346" cy="63660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/>
              <p:cNvSpPr txBox="1"/>
              <p:nvPr/>
            </p:nvSpPr>
            <p:spPr>
              <a:xfrm>
                <a:off x="2514600" y="4800600"/>
                <a:ext cx="584409" cy="43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H" sz="1200" b="1" dirty="0"/>
                  <a:t>4</a:t>
                </a:r>
                <a:endParaRPr lang="fr-CH" sz="1100" b="1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3124201" y="4800600"/>
                <a:ext cx="584409" cy="43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H" sz="1200" b="1" dirty="0"/>
                  <a:t>5</a:t>
                </a:r>
                <a:endParaRPr lang="fr-CH" sz="1100" b="1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3733799" y="4800600"/>
                <a:ext cx="584409" cy="43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H" sz="1200" b="1" dirty="0"/>
                  <a:t>6</a:t>
                </a:r>
                <a:endParaRPr lang="fr-CH" sz="1100" b="1" dirty="0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4343401" y="4800600"/>
                <a:ext cx="584409" cy="43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H" sz="1200" b="1" dirty="0"/>
                  <a:t>7</a:t>
                </a:r>
                <a:endParaRPr lang="fr-CH" sz="1100" b="1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978193" y="4800600"/>
                <a:ext cx="584409" cy="43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H" sz="1200" b="1" dirty="0"/>
                  <a:t>8</a:t>
                </a:r>
                <a:endParaRPr lang="fr-CH" sz="1100" b="1" dirty="0"/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6768561" y="714182"/>
              <a:ext cx="17027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dobe Gothic Std B" pitchFamily="34" charset="-128"/>
                  <a:ea typeface="Adobe Gothic Std B" pitchFamily="34" charset="-128"/>
                </a:rPr>
                <a:t>Target Pedigree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Quantifying Kin Genomic Privacy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524000" y="6383765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MR9"/>
              </a:rPr>
              <a:t>M. Humbert, E. Ayday, J.-P. Hubaux, and A. </a:t>
            </a:r>
            <a:r>
              <a:rPr lang="en-US" sz="1200" dirty="0" err="1">
                <a:latin typeface="CMR9"/>
              </a:rPr>
              <a:t>Telenti</a:t>
            </a:r>
            <a:r>
              <a:rPr lang="en-US" sz="1200" dirty="0">
                <a:latin typeface="CMR9"/>
              </a:rPr>
              <a:t>. Addressing the concerns of the Lacks family: </a:t>
            </a:r>
            <a:r>
              <a:rPr lang="en-US" sz="1200" dirty="0" err="1">
                <a:latin typeface="CMR9"/>
              </a:rPr>
              <a:t>Quantication</a:t>
            </a:r>
            <a:r>
              <a:rPr lang="en-US" sz="1200" dirty="0">
                <a:latin typeface="CMR9"/>
              </a:rPr>
              <a:t> of kin genomic privacy. </a:t>
            </a:r>
            <a:r>
              <a:rPr lang="en-US" sz="1200" dirty="0">
                <a:latin typeface="CMTI9"/>
              </a:rPr>
              <a:t>CCS</a:t>
            </a:r>
            <a:r>
              <a:rPr lang="en-US" sz="1200" dirty="0">
                <a:latin typeface="CMR9"/>
              </a:rPr>
              <a:t>, 2013.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3FC37-1075-4BA2-BF93-578D3B610E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36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D0FD92-DFCA-3E49-AC75-1E8EC32710EE}"/>
              </a:ext>
            </a:extLst>
          </p:cNvPr>
          <p:cNvSpPr/>
          <p:nvPr/>
        </p:nvSpPr>
        <p:spPr>
          <a:xfrm>
            <a:off x="892451" y="1325563"/>
            <a:ext cx="10189028" cy="4366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325563"/>
          </a:xfrm>
        </p:spPr>
        <p:txBody>
          <a:bodyPr/>
          <a:lstStyle/>
          <a:p>
            <a:pPr algn="ctr"/>
            <a:r>
              <a:rPr lang="en-US" sz="4000" b="1" dirty="0"/>
              <a:t>Homomorphic Encryption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537265" y="1889232"/>
            <a:ext cx="2331719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970544" y="2501847"/>
            <a:ext cx="0" cy="13716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477094" y="2574053"/>
            <a:ext cx="0" cy="12192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589568" y="4731545"/>
            <a:ext cx="2331719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811561" y="4868173"/>
                <a:ext cx="20574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prstClr val="black"/>
                    </a:solidFill>
                  </a:rPr>
                  <a:t>Compute (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⋇</m:t>
                    </m:r>
                  </m:oMath>
                </a14:m>
                <a:r>
                  <a:rPr lang="en-US" sz="2800" b="1" dirty="0">
                    <a:solidFill>
                      <a:prstClr val="black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561" y="4868173"/>
                <a:ext cx="2057423" cy="523220"/>
              </a:xfrm>
              <a:prstGeom prst="rect">
                <a:avLst/>
              </a:prstGeom>
              <a:blipFill>
                <a:blip r:embed="rId2"/>
                <a:stretch>
                  <a:fillRect l="-6135" t="-9302" r="-4908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718559" y="1984311"/>
                <a:ext cx="196912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prstClr val="black"/>
                    </a:solidFill>
                  </a:rPr>
                  <a:t>compute (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∘</m:t>
                    </m:r>
                  </m:oMath>
                </a14:m>
                <a:r>
                  <a:rPr lang="en-US" sz="2800" b="1" dirty="0">
                    <a:solidFill>
                      <a:prstClr val="black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559" y="1984311"/>
                <a:ext cx="1969129" cy="523220"/>
              </a:xfrm>
              <a:prstGeom prst="rect">
                <a:avLst/>
              </a:prstGeom>
              <a:blipFill>
                <a:blip r:embed="rId3"/>
                <a:stretch>
                  <a:fillRect l="-7097" t="-12195" r="-5161" b="-3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199640" y="2835731"/>
            <a:ext cx="13245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prstClr val="black"/>
                </a:solidFill>
              </a:rPr>
              <a:t>encrypt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00083" y="2922043"/>
            <a:ext cx="13245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prstClr val="black"/>
                </a:solidFill>
              </a:rPr>
              <a:t>encrypt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939060" y="1619686"/>
                <a:ext cx="84080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𝒂</m:t>
                      </m:r>
                      <m:r>
                        <a:rPr lang="en-US" sz="2800" b="1" i="1" dirty="0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, </m:t>
                      </m:r>
                      <m:r>
                        <a:rPr lang="en-US" sz="2800" b="1" i="1" dirty="0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𝒃</m:t>
                      </m:r>
                    </m:oMath>
                  </m:oMathPara>
                </a14:m>
                <a:endParaRPr lang="en-US" sz="2800" b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9060" y="1619686"/>
                <a:ext cx="84080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542970" y="1648757"/>
                <a:ext cx="10254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𝒂</m:t>
                      </m:r>
                      <m:r>
                        <a:rPr lang="en-US" sz="2800" b="1" i="1" dirty="0" smtClean="0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∘</m:t>
                      </m:r>
                      <m:r>
                        <a:rPr lang="en-US" sz="2800" b="1" i="1" dirty="0">
                          <a:solidFill>
                            <a:prstClr val="black"/>
                          </a:solidFill>
                          <a:latin typeface="Cambria Math" charset="0"/>
                        </a:rPr>
                        <m:t>𝒃</m:t>
                      </m:r>
                    </m:oMath>
                  </m:oMathPara>
                </a14:m>
                <a:endParaRPr lang="en-US" sz="2800" b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2970" y="1648757"/>
                <a:ext cx="102547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204837" y="4480318"/>
                <a:ext cx="190840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𝑬</m:t>
                      </m:r>
                      <m:r>
                        <a:rPr lang="en-US" sz="2800" b="1" i="1" dirty="0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800" b="1" i="1" dirty="0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𝒂</m:t>
                      </m:r>
                      <m:r>
                        <a:rPr lang="en-US" sz="2800" b="1" i="1" dirty="0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), </m:t>
                      </m:r>
                      <m:r>
                        <a:rPr lang="en-US" sz="2800" b="1" i="1" dirty="0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𝑬</m:t>
                      </m:r>
                      <m:r>
                        <a:rPr lang="en-US" sz="2800" b="1" i="1" dirty="0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800" b="1" i="1" dirty="0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𝒃</m:t>
                      </m:r>
                      <m:r>
                        <a:rPr lang="en-US" sz="2800" b="1" i="1" dirty="0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837" y="4480318"/>
                <a:ext cx="1908408" cy="523220"/>
              </a:xfrm>
              <a:prstGeom prst="rect">
                <a:avLst/>
              </a:prstGeom>
              <a:blipFill>
                <a:blip r:embed="rId6"/>
                <a:stretch>
                  <a:fillRect r="-66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56D0BD-61DF-EE40-A135-B2F41B9C570C}"/>
                  </a:ext>
                </a:extLst>
              </p:cNvPr>
              <p:cNvSpPr txBox="1"/>
              <p:nvPr/>
            </p:nvSpPr>
            <p:spPr>
              <a:xfrm>
                <a:off x="7182206" y="4422294"/>
                <a:ext cx="38992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𝑬</m:t>
                      </m:r>
                      <m:d>
                        <m:dPr>
                          <m:ctrlPr>
                            <a:rPr lang="en-US" sz="28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dirty="0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𝒂</m:t>
                          </m:r>
                        </m:e>
                      </m:d>
                      <m:r>
                        <a:rPr lang="en-US" sz="2800" b="1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⋇</m:t>
                      </m:r>
                      <m:r>
                        <a:rPr lang="en-US" sz="2800" b="1" i="1" dirty="0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𝑬</m:t>
                      </m:r>
                      <m:d>
                        <m:dPr>
                          <m:ctrlPr>
                            <a:rPr lang="en-US" sz="28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dirty="0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𝒃</m:t>
                          </m:r>
                        </m:e>
                      </m:d>
                      <m:r>
                        <a:rPr lang="fr-CH" sz="2800" b="1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>
                          <a:solidFill>
                            <a:prstClr val="black"/>
                          </a:solidFill>
                          <a:latin typeface="Cambria Math" charset="0"/>
                        </a:rPr>
                        <m:t>𝑬</m:t>
                      </m:r>
                      <m:d>
                        <m:dPr>
                          <m:ctrlPr>
                            <a:rPr lang="en-US" sz="28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dirty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𝒂</m:t>
                          </m:r>
                          <m:r>
                            <a:rPr lang="en-US" sz="2800" b="1" i="1" dirty="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</m:t>
                          </m:r>
                          <m:r>
                            <a:rPr lang="fr-CH" sz="28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𝒃</m:t>
                          </m:r>
                        </m:e>
                      </m:d>
                    </m:oMath>
                  </m:oMathPara>
                </a14:m>
                <a:endParaRPr lang="en-US" sz="2800" b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56D0BD-61DF-EE40-A135-B2F41B9C5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2206" y="4422294"/>
                <a:ext cx="389927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82E2956-0119-CF4E-8A66-12357717D13D}"/>
              </a:ext>
            </a:extLst>
          </p:cNvPr>
          <p:cNvSpPr txBox="1"/>
          <p:nvPr/>
        </p:nvSpPr>
        <p:spPr>
          <a:xfrm>
            <a:off x="1482223" y="5892410"/>
            <a:ext cx="9870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Homomorphic encryption enables computations directly on encrypted data.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DF0D47-2FD4-2D48-A93C-EAF40EA65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3AC1D-D485-5A41-8F89-2FE57B4CBE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105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325563"/>
          </a:xfrm>
        </p:spPr>
        <p:txBody>
          <a:bodyPr/>
          <a:lstStyle/>
          <a:p>
            <a:pPr algn="ctr"/>
            <a:r>
              <a:rPr lang="en-US" sz="4000" b="1" dirty="0"/>
              <a:t>Homomorphic encryption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0164" y="1167788"/>
                <a:ext cx="10377889" cy="125592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Homomorphic Encryption and Fully Homomorphic Encryption</a:t>
                </a:r>
              </a:p>
              <a:p>
                <a:pPr lvl="1" indent="-342900">
                  <a:buFont typeface="Wingdings" charset="2"/>
                  <a:buChar char="Ø"/>
                </a:pPr>
                <a:r>
                  <a:rPr lang="en-US" sz="2000" dirty="0"/>
                  <a:t>(Practical/Somewhat) Homomorphic Encryption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sz="2000" dirty="0"/>
                  <a:t> Fully Homomorphic Encryption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0164" y="1167788"/>
                <a:ext cx="10377889" cy="1255923"/>
              </a:xfrm>
              <a:blipFill rotWithShape="0">
                <a:blip r:embed="rId2"/>
                <a:stretch>
                  <a:fillRect l="-1058" t="-8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6D11B48-D386-8245-8326-842F28185FD9}" type="slidenum">
              <a:rPr lang="en-US"/>
              <a:t>21</a:t>
            </a:fld>
            <a:endParaRPr lang="en-US" dirty="0"/>
          </a:p>
        </p:txBody>
      </p:sp>
      <p:graphicFrame>
        <p:nvGraphicFramePr>
          <p:cNvPr id="7" name="Content Placeholder 4"/>
          <p:cNvGraphicFramePr>
            <a:graphicFrameLocks/>
          </p:cNvGraphicFramePr>
          <p:nvPr>
            <p:extLst/>
          </p:nvPr>
        </p:nvGraphicFramePr>
        <p:xfrm>
          <a:off x="1524985" y="2423711"/>
          <a:ext cx="884824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4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4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Somewhat Homomorphic Encryption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Fully Homomorphic Encryption (FHE)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 perform polynomial operations</a:t>
                      </a:r>
                      <a:r>
                        <a:rPr lang="en-US" baseline="0" dirty="0"/>
                        <a:t> of limited degree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525" marR="0" lvl="0" indent="-95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dirty="0"/>
                        <a:t>Can perform any operation represented</a:t>
                      </a:r>
                      <a:r>
                        <a:rPr lang="en-US" baseline="0" dirty="0"/>
                        <a:t> as a binary circuit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Need to set-up</a:t>
                      </a:r>
                      <a:r>
                        <a:rPr lang="en-US" baseline="0" dirty="0"/>
                        <a:t> security parameters tailored for the specific computation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charset="0"/>
                        <a:buNone/>
                      </a:pPr>
                      <a:r>
                        <a:rPr lang="en-US" dirty="0"/>
                        <a:t>Generic security</a:t>
                      </a:r>
                      <a:r>
                        <a:rPr lang="en-US" baseline="0" dirty="0"/>
                        <a:t> parameters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Arithmetic</a:t>
                      </a:r>
                      <a:r>
                        <a:rPr lang="en-US" baseline="0" dirty="0">
                          <a:solidFill>
                            <a:schemeClr val="accent6"/>
                          </a:solidFill>
                        </a:rPr>
                        <a:t> circuits and integer inputs</a:t>
                      </a:r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charset="0"/>
                        <a:buNone/>
                        <a:tabLst/>
                      </a:pPr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Logical</a:t>
                      </a:r>
                      <a:r>
                        <a:rPr lang="en-US" baseline="0" dirty="0">
                          <a:solidFill>
                            <a:srgbClr val="C00000"/>
                          </a:solidFill>
                        </a:rPr>
                        <a:t> circuits and binary inputs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Constrained computational overhead</a:t>
                      </a:r>
                      <a:r>
                        <a:rPr lang="en-US" baseline="0" dirty="0">
                          <a:solidFill>
                            <a:schemeClr val="accent6"/>
                          </a:solidFill>
                        </a:rPr>
                        <a:t> (several orders of magnitude speed-up </a:t>
                      </a:r>
                      <a:r>
                        <a:rPr lang="en-US" baseline="0" dirty="0" err="1">
                          <a:solidFill>
                            <a:schemeClr val="accent6"/>
                          </a:solidFill>
                        </a:rPr>
                        <a:t>w.r.t</a:t>
                      </a:r>
                      <a:r>
                        <a:rPr lang="en-US" baseline="0" dirty="0">
                          <a:solidFill>
                            <a:schemeClr val="accent6"/>
                          </a:solidFill>
                        </a:rPr>
                        <a:t>. FHE)</a:t>
                      </a:r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charset="0"/>
                        <a:buNone/>
                      </a:pPr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Very high computational overhead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Expansion</a:t>
                      </a:r>
                      <a:r>
                        <a:rPr lang="en-US" baseline="0" dirty="0">
                          <a:solidFill>
                            <a:schemeClr val="accent6"/>
                          </a:solidFill>
                        </a:rPr>
                        <a:t> controlled by the </a:t>
                      </a:r>
                      <a:r>
                        <a:rPr lang="en-US" baseline="0" dirty="0" err="1">
                          <a:solidFill>
                            <a:schemeClr val="accent6"/>
                          </a:solidFill>
                        </a:rPr>
                        <a:t>ciphertext</a:t>
                      </a:r>
                      <a:r>
                        <a:rPr lang="en-US" baseline="0" dirty="0">
                          <a:solidFill>
                            <a:schemeClr val="accent6"/>
                          </a:solidFill>
                        </a:rPr>
                        <a:t>/plaintext cardinality ratio</a:t>
                      </a:r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charset="0"/>
                        <a:buNone/>
                      </a:pPr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Very high expansion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4915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78824-E86E-E245-9858-D86ED922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252"/>
            <a:ext cx="10515600" cy="1325563"/>
          </a:xfrm>
        </p:spPr>
        <p:txBody>
          <a:bodyPr>
            <a:noAutofit/>
          </a:bodyPr>
          <a:lstStyle/>
          <a:p>
            <a:r>
              <a:rPr lang="en-US" sz="3600" dirty="0"/>
              <a:t>Case 3: The Cloud is Untrusted – The user  homomorphically encrypts with keys it controls (1/3)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672E6A-1E48-7844-AF62-543B107A2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D8C1B-FC92-CB48-B332-82F75D064A70}" type="slidenum">
              <a:rPr lang="en-US" smtClean="0"/>
              <a:t>22</a:t>
            </a:fld>
            <a:endParaRPr lang="en-US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8248612-A64B-754B-9529-39BE55ED04F0}"/>
              </a:ext>
            </a:extLst>
          </p:cNvPr>
          <p:cNvSpPr/>
          <p:nvPr/>
        </p:nvSpPr>
        <p:spPr>
          <a:xfrm>
            <a:off x="3960159" y="1385047"/>
            <a:ext cx="3644153" cy="2033823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884FAB-5285-2347-A567-665FF4CC0AB1}"/>
              </a:ext>
            </a:extLst>
          </p:cNvPr>
          <p:cNvSpPr txBox="1"/>
          <p:nvPr/>
        </p:nvSpPr>
        <p:spPr>
          <a:xfrm>
            <a:off x="5433191" y="5798997"/>
            <a:ext cx="775407" cy="830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👩‍💻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19B21BE-34BA-3846-8342-8E8DEEA5642F}"/>
              </a:ext>
            </a:extLst>
          </p:cNvPr>
          <p:cNvCxnSpPr>
            <a:cxnSpLocks/>
          </p:cNvCxnSpPr>
          <p:nvPr/>
        </p:nvCxnSpPr>
        <p:spPr>
          <a:xfrm>
            <a:off x="5820895" y="3476065"/>
            <a:ext cx="0" cy="16069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0D8D9D8-2296-6E48-B1B7-4F97C1B865B1}"/>
              </a:ext>
            </a:extLst>
          </p:cNvPr>
          <p:cNvSpPr txBox="1"/>
          <p:nvPr/>
        </p:nvSpPr>
        <p:spPr>
          <a:xfrm>
            <a:off x="5955365" y="4031397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Secured pipe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89640F-A0AF-6647-BD5D-535776549BDB}"/>
              </a:ext>
            </a:extLst>
          </p:cNvPr>
          <p:cNvSpPr txBox="1"/>
          <p:nvPr/>
        </p:nvSpPr>
        <p:spPr>
          <a:xfrm>
            <a:off x="644979" y="3200400"/>
            <a:ext cx="39387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sharing is doable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Computation in the cloud is possible,</a:t>
            </a:r>
            <a:br>
              <a:rPr lang="en-US" dirty="0"/>
            </a:br>
            <a:r>
              <a:rPr lang="en-US" dirty="0"/>
              <a:t>but expensive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3EE644-8603-964D-B6D4-7EB7498835DC}"/>
              </a:ext>
            </a:extLst>
          </p:cNvPr>
          <p:cNvSpPr txBox="1"/>
          <p:nvPr/>
        </p:nvSpPr>
        <p:spPr>
          <a:xfrm>
            <a:off x="5056094" y="5510348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Encr</a:t>
            </a:r>
            <a:r>
              <a:rPr lang="en-US" dirty="0"/>
              <a:t>(3)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1915FA-E037-ED4C-AC16-BD1588DEDCF3}"/>
              </a:ext>
            </a:extLst>
          </p:cNvPr>
          <p:cNvSpPr txBox="1"/>
          <p:nvPr/>
        </p:nvSpPr>
        <p:spPr>
          <a:xfrm>
            <a:off x="5986741" y="5648134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Encr</a:t>
            </a:r>
            <a:r>
              <a:rPr lang="en-US" dirty="0"/>
              <a:t>(5)</a:t>
            </a:r>
          </a:p>
        </p:txBody>
      </p:sp>
    </p:spTree>
    <p:extLst>
      <p:ext uri="{BB962C8B-B14F-4D97-AF65-F5344CB8AC3E}">
        <p14:creationId xmlns:p14="http://schemas.microsoft.com/office/powerpoint/2010/main" val="1024983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78824-E86E-E245-9858-D86ED922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252"/>
            <a:ext cx="10515600" cy="1325563"/>
          </a:xfrm>
        </p:spPr>
        <p:txBody>
          <a:bodyPr>
            <a:noAutofit/>
          </a:bodyPr>
          <a:lstStyle/>
          <a:p>
            <a:r>
              <a:rPr lang="en-US" sz="3600" dirty="0"/>
              <a:t>Case 3: The Cloud is Untrusted – The user  homomorphically encrypts with keys it controls (2/3)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672E6A-1E48-7844-AF62-543B107A2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D8C1B-FC92-CB48-B332-82F75D064A70}" type="slidenum">
              <a:rPr lang="en-US" smtClean="0"/>
              <a:t>23</a:t>
            </a:fld>
            <a:endParaRPr lang="en-US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8248612-A64B-754B-9529-39BE55ED04F0}"/>
              </a:ext>
            </a:extLst>
          </p:cNvPr>
          <p:cNvSpPr/>
          <p:nvPr/>
        </p:nvSpPr>
        <p:spPr>
          <a:xfrm>
            <a:off x="3960159" y="1385047"/>
            <a:ext cx="3644153" cy="2033823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884FAB-5285-2347-A567-665FF4CC0AB1}"/>
              </a:ext>
            </a:extLst>
          </p:cNvPr>
          <p:cNvSpPr txBox="1"/>
          <p:nvPr/>
        </p:nvSpPr>
        <p:spPr>
          <a:xfrm>
            <a:off x="5433191" y="5798997"/>
            <a:ext cx="775407" cy="830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👩‍💻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19B21BE-34BA-3846-8342-8E8DEEA5642F}"/>
              </a:ext>
            </a:extLst>
          </p:cNvPr>
          <p:cNvCxnSpPr>
            <a:cxnSpLocks/>
          </p:cNvCxnSpPr>
          <p:nvPr/>
        </p:nvCxnSpPr>
        <p:spPr>
          <a:xfrm>
            <a:off x="5820895" y="3476065"/>
            <a:ext cx="0" cy="16069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0D8D9D8-2296-6E48-B1B7-4F97C1B865B1}"/>
              </a:ext>
            </a:extLst>
          </p:cNvPr>
          <p:cNvSpPr txBox="1"/>
          <p:nvPr/>
        </p:nvSpPr>
        <p:spPr>
          <a:xfrm>
            <a:off x="5955365" y="4031397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Secured pipe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89640F-A0AF-6647-BD5D-535776549BDB}"/>
              </a:ext>
            </a:extLst>
          </p:cNvPr>
          <p:cNvSpPr txBox="1"/>
          <p:nvPr/>
        </p:nvSpPr>
        <p:spPr>
          <a:xfrm>
            <a:off x="644979" y="3200400"/>
            <a:ext cx="39387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sharing is doable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Computation in the cloud is possible,</a:t>
            </a:r>
            <a:br>
              <a:rPr lang="en-US" dirty="0"/>
            </a:br>
            <a:r>
              <a:rPr lang="en-US" dirty="0"/>
              <a:t>but expensive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3EE644-8603-964D-B6D4-7EB7498835DC}"/>
              </a:ext>
            </a:extLst>
          </p:cNvPr>
          <p:cNvSpPr txBox="1"/>
          <p:nvPr/>
        </p:nvSpPr>
        <p:spPr>
          <a:xfrm>
            <a:off x="5056094" y="5510348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Encr</a:t>
            </a:r>
            <a:r>
              <a:rPr lang="en-US" dirty="0"/>
              <a:t>(3)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1915FA-E037-ED4C-AC16-BD1588DEDCF3}"/>
              </a:ext>
            </a:extLst>
          </p:cNvPr>
          <p:cNvSpPr txBox="1"/>
          <p:nvPr/>
        </p:nvSpPr>
        <p:spPr>
          <a:xfrm>
            <a:off x="5986741" y="5648134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Encr</a:t>
            </a:r>
            <a:r>
              <a:rPr lang="en-US" dirty="0"/>
              <a:t>(5)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C52A3-44E4-8D48-A9C8-7D5D29CD44C8}"/>
              </a:ext>
            </a:extLst>
          </p:cNvPr>
          <p:cNvSpPr txBox="1"/>
          <p:nvPr/>
        </p:nvSpPr>
        <p:spPr>
          <a:xfrm>
            <a:off x="4495800" y="1801078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Encr</a:t>
            </a:r>
            <a:r>
              <a:rPr lang="en-US" dirty="0"/>
              <a:t>(3)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6D2AF8-04F8-B949-AB81-4879423930F3}"/>
              </a:ext>
            </a:extLst>
          </p:cNvPr>
          <p:cNvSpPr txBox="1"/>
          <p:nvPr/>
        </p:nvSpPr>
        <p:spPr>
          <a:xfrm>
            <a:off x="4495800" y="2292007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Encr</a:t>
            </a:r>
            <a:r>
              <a:rPr lang="en-US" dirty="0"/>
              <a:t>(5)</a:t>
            </a:r>
          </a:p>
        </p:txBody>
      </p:sp>
    </p:spTree>
    <p:extLst>
      <p:ext uri="{BB962C8B-B14F-4D97-AF65-F5344CB8AC3E}">
        <p14:creationId xmlns:p14="http://schemas.microsoft.com/office/powerpoint/2010/main" val="528708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78824-E86E-E245-9858-D86ED922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252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Case 3: The Cloud is Untrusted – The user  homomorphically encrypts with keys it controls (3/3)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672E6A-1E48-7844-AF62-543B107A2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D8C1B-FC92-CB48-B332-82F75D064A70}" type="slidenum">
              <a:rPr lang="en-US" smtClean="0"/>
              <a:t>24</a:t>
            </a:fld>
            <a:endParaRPr lang="en-US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8248612-A64B-754B-9529-39BE55ED04F0}"/>
              </a:ext>
            </a:extLst>
          </p:cNvPr>
          <p:cNvSpPr/>
          <p:nvPr/>
        </p:nvSpPr>
        <p:spPr>
          <a:xfrm>
            <a:off x="3960159" y="1385047"/>
            <a:ext cx="3644153" cy="2033823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884FAB-5285-2347-A567-665FF4CC0AB1}"/>
              </a:ext>
            </a:extLst>
          </p:cNvPr>
          <p:cNvSpPr txBox="1"/>
          <p:nvPr/>
        </p:nvSpPr>
        <p:spPr>
          <a:xfrm>
            <a:off x="5433191" y="5798997"/>
            <a:ext cx="775407" cy="830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👩‍💻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19B21BE-34BA-3846-8342-8E8DEEA5642F}"/>
              </a:ext>
            </a:extLst>
          </p:cNvPr>
          <p:cNvCxnSpPr>
            <a:cxnSpLocks/>
          </p:cNvCxnSpPr>
          <p:nvPr/>
        </p:nvCxnSpPr>
        <p:spPr>
          <a:xfrm>
            <a:off x="5820894" y="3691218"/>
            <a:ext cx="0" cy="16069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0D8D9D8-2296-6E48-B1B7-4F97C1B865B1}"/>
              </a:ext>
            </a:extLst>
          </p:cNvPr>
          <p:cNvSpPr txBox="1"/>
          <p:nvPr/>
        </p:nvSpPr>
        <p:spPr>
          <a:xfrm>
            <a:off x="5890498" y="4310014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Secured pipe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89640F-A0AF-6647-BD5D-535776549BDB}"/>
              </a:ext>
            </a:extLst>
          </p:cNvPr>
          <p:cNvSpPr txBox="1"/>
          <p:nvPr/>
        </p:nvSpPr>
        <p:spPr>
          <a:xfrm>
            <a:off x="557029" y="3725133"/>
            <a:ext cx="402706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cloud can make computations on </a:t>
            </a:r>
            <a:br>
              <a:rPr lang="en-US" dirty="0"/>
            </a:br>
            <a:r>
              <a:rPr lang="en-US" dirty="0"/>
              <a:t>encrypted data, </a:t>
            </a:r>
            <a:r>
              <a:rPr lang="en-US" b="1" dirty="0"/>
              <a:t>for which it does not </a:t>
            </a:r>
            <a:br>
              <a:rPr lang="en-US" b="1" dirty="0"/>
            </a:br>
            <a:r>
              <a:rPr lang="en-US" b="1" dirty="0"/>
              <a:t>know the crypto keys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Hence computation in the cloud is </a:t>
            </a:r>
            <a:br>
              <a:rPr lang="en-US" dirty="0"/>
            </a:br>
            <a:r>
              <a:rPr lang="en-US" dirty="0"/>
              <a:t>possible (albeit expensive)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sharing is doable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3EE644-8603-964D-B6D4-7EB7498835DC}"/>
              </a:ext>
            </a:extLst>
          </p:cNvPr>
          <p:cNvSpPr txBox="1"/>
          <p:nvPr/>
        </p:nvSpPr>
        <p:spPr>
          <a:xfrm>
            <a:off x="5056094" y="5510348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Encr</a:t>
            </a:r>
            <a:r>
              <a:rPr lang="en-US" dirty="0"/>
              <a:t>(3)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1915FA-E037-ED4C-AC16-BD1588DEDCF3}"/>
              </a:ext>
            </a:extLst>
          </p:cNvPr>
          <p:cNvSpPr txBox="1"/>
          <p:nvPr/>
        </p:nvSpPr>
        <p:spPr>
          <a:xfrm>
            <a:off x="5986741" y="5648134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Encr</a:t>
            </a:r>
            <a:r>
              <a:rPr lang="en-US" dirty="0"/>
              <a:t>(5)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C52A3-44E4-8D48-A9C8-7D5D29CD44C8}"/>
              </a:ext>
            </a:extLst>
          </p:cNvPr>
          <p:cNvSpPr txBox="1"/>
          <p:nvPr/>
        </p:nvSpPr>
        <p:spPr>
          <a:xfrm>
            <a:off x="4495800" y="1801078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Encr</a:t>
            </a:r>
            <a:r>
              <a:rPr lang="en-US" dirty="0"/>
              <a:t>(3)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6D2AF8-04F8-B949-AB81-4879423930F3}"/>
              </a:ext>
            </a:extLst>
          </p:cNvPr>
          <p:cNvSpPr txBox="1"/>
          <p:nvPr/>
        </p:nvSpPr>
        <p:spPr>
          <a:xfrm>
            <a:off x="4495800" y="2355888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Encr</a:t>
            </a:r>
            <a:r>
              <a:rPr lang="en-US" dirty="0"/>
              <a:t>(5)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382CB2-DC1F-B549-BBF6-FAB651DABB1A}"/>
              </a:ext>
            </a:extLst>
          </p:cNvPr>
          <p:cNvSpPr txBox="1"/>
          <p:nvPr/>
        </p:nvSpPr>
        <p:spPr>
          <a:xfrm>
            <a:off x="5402373" y="206099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Encr</a:t>
            </a:r>
            <a:r>
              <a:rPr lang="en-US" dirty="0"/>
              <a:t>(3+5) = </a:t>
            </a:r>
            <a:r>
              <a:rPr lang="en-US" dirty="0" err="1"/>
              <a:t>Encr</a:t>
            </a:r>
            <a:r>
              <a:rPr lang="en-US" dirty="0"/>
              <a:t> (8)</a:t>
            </a:r>
          </a:p>
        </p:txBody>
      </p:sp>
    </p:spTree>
    <p:extLst>
      <p:ext uri="{BB962C8B-B14F-4D97-AF65-F5344CB8AC3E}">
        <p14:creationId xmlns:p14="http://schemas.microsoft.com/office/powerpoint/2010/main" val="3544433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E899C-5CBA-5B46-9655-0AA7AE1A5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566" y="2097034"/>
            <a:ext cx="10421233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Multi-site Studies: Keeping the Data at Each Site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Assume Sites do not trust each other </a:t>
            </a:r>
            <a:br>
              <a:rPr lang="en-US" dirty="0"/>
            </a:br>
            <a:r>
              <a:rPr lang="en-US" dirty="0">
                <a:sym typeface="Wingdings" pitchFamily="2" charset="2"/>
              </a:rPr>
              <a:t> Possible solution: Secure Multi-Party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B40A9-9F10-F148-9471-54D3860E3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D8C1B-FC92-CB48-B332-82F75D064A7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672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E926F-6AE8-5A47-9128-30FF29762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000" y="180746"/>
            <a:ext cx="7886700" cy="576000"/>
          </a:xfrm>
        </p:spPr>
        <p:txBody>
          <a:bodyPr>
            <a:normAutofit fontScale="90000"/>
          </a:bodyPr>
          <a:lstStyle/>
          <a:p>
            <a:r>
              <a:rPr lang="en-US" dirty="0"/>
              <a:t>Secure Multiparty Computation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A9F309B-1D6F-C24A-8D75-17BF372B6AED}"/>
                  </a:ext>
                </a:extLst>
              </p:cNvPr>
              <p:cNvSpPr txBox="1"/>
              <p:nvPr/>
            </p:nvSpPr>
            <p:spPr>
              <a:xfrm>
                <a:off x="2154000" y="888983"/>
                <a:ext cx="788670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u="sng" dirty="0"/>
                  <a:t>Problem statement</a:t>
                </a:r>
                <a:r>
                  <a:rPr lang="en-US" sz="1600" dirty="0"/>
                  <a:t>: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A set of players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𝒫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1600" dirty="0"/>
                  <a:t> would like to compute a function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fr-CH" sz="16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fr-CH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CH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H" sz="16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CH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CH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CH" sz="1600" i="1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fr-CH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CH" sz="16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fr-CH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of their joint inputs.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A9F309B-1D6F-C24A-8D75-17BF372B6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000" y="888983"/>
                <a:ext cx="7886700" cy="1077218"/>
              </a:xfrm>
              <a:prstGeom prst="rect">
                <a:avLst/>
              </a:prstGeom>
              <a:blipFill>
                <a:blip r:embed="rId2"/>
                <a:stretch>
                  <a:fillRect l="-322" t="-1163"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B24CD2B3-A016-AD4D-8656-265F48436574}"/>
              </a:ext>
            </a:extLst>
          </p:cNvPr>
          <p:cNvGrpSpPr/>
          <p:nvPr/>
        </p:nvGrpSpPr>
        <p:grpSpPr>
          <a:xfrm>
            <a:off x="6915304" y="3869417"/>
            <a:ext cx="2722793" cy="2469706"/>
            <a:chOff x="4673708" y="3761923"/>
            <a:chExt cx="2967144" cy="287960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4778352-69DB-0D48-89A1-FD5EC0C94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71834" y="6138612"/>
              <a:ext cx="431849" cy="5029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BA7A8E-A5F9-4B41-8913-68C462F5D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09003" y="4663051"/>
              <a:ext cx="431849" cy="50292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E9E6C3C-1B7A-6A46-9966-57D8DEB8B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49055" y="3761923"/>
              <a:ext cx="431849" cy="50292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8ED57BE-84A5-2842-9972-9D78F9CFE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73708" y="4643522"/>
              <a:ext cx="431849" cy="50292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A47EEF8-FB99-F74E-994D-912FFAB2C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28723" y="6138612"/>
              <a:ext cx="431849" cy="502920"/>
            </a:xfrm>
            <a:prstGeom prst="rect">
              <a:avLst/>
            </a:prstGeom>
          </p:spPr>
        </p:pic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F7BF06-89B9-A641-9341-F066F567A54D}"/>
              </a:ext>
            </a:extLst>
          </p:cNvPr>
          <p:cNvCxnSpPr>
            <a:stCxn id="19" idx="3"/>
            <a:endCxn id="14" idx="2"/>
          </p:cNvCxnSpPr>
          <p:nvPr/>
        </p:nvCxnSpPr>
        <p:spPr>
          <a:xfrm flipV="1">
            <a:off x="7311589" y="4300749"/>
            <a:ext cx="972177" cy="54044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A2E8619-341A-634E-8588-1F9119422CDD}"/>
              </a:ext>
            </a:extLst>
          </p:cNvPr>
          <p:cNvCxnSpPr>
            <a:cxnSpLocks/>
            <a:stCxn id="19" idx="3"/>
            <a:endCxn id="9" idx="1"/>
          </p:cNvCxnSpPr>
          <p:nvPr/>
        </p:nvCxnSpPr>
        <p:spPr>
          <a:xfrm>
            <a:off x="7311588" y="4841190"/>
            <a:ext cx="1930222" cy="1674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1D66836-17FD-EE47-ACEA-5E20F1C34FAB}"/>
              </a:ext>
            </a:extLst>
          </p:cNvPr>
          <p:cNvCxnSpPr>
            <a:cxnSpLocks/>
            <a:stCxn id="19" idx="3"/>
            <a:endCxn id="7" idx="0"/>
          </p:cNvCxnSpPr>
          <p:nvPr/>
        </p:nvCxnSpPr>
        <p:spPr>
          <a:xfrm>
            <a:off x="7311588" y="4841190"/>
            <a:ext cx="258962" cy="106660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A617F24-18ED-FD40-8B72-1C376C35372E}"/>
              </a:ext>
            </a:extLst>
          </p:cNvPr>
          <p:cNvCxnSpPr>
            <a:cxnSpLocks/>
            <a:stCxn id="19" idx="3"/>
            <a:endCxn id="20" idx="0"/>
          </p:cNvCxnSpPr>
          <p:nvPr/>
        </p:nvCxnSpPr>
        <p:spPr>
          <a:xfrm>
            <a:off x="7311588" y="4841190"/>
            <a:ext cx="1687638" cy="106660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C1D84B5-A89D-ED4A-9D38-EE9FBBF956CA}"/>
              </a:ext>
            </a:extLst>
          </p:cNvPr>
          <p:cNvCxnSpPr>
            <a:cxnSpLocks/>
            <a:stCxn id="7" idx="0"/>
            <a:endCxn id="20" idx="0"/>
          </p:cNvCxnSpPr>
          <p:nvPr/>
        </p:nvCxnSpPr>
        <p:spPr>
          <a:xfrm>
            <a:off x="7570550" y="5907792"/>
            <a:ext cx="142867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343992-08EB-5A48-B73D-A7F70033FDC7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570551" y="4298736"/>
            <a:ext cx="706149" cy="160905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7F1B3CB-3E95-4646-94D3-90B99923D0C8}"/>
              </a:ext>
            </a:extLst>
          </p:cNvPr>
          <p:cNvCxnSpPr>
            <a:cxnSpLocks/>
            <a:stCxn id="9" idx="1"/>
            <a:endCxn id="14" idx="2"/>
          </p:cNvCxnSpPr>
          <p:nvPr/>
        </p:nvCxnSpPr>
        <p:spPr>
          <a:xfrm flipH="1" flipV="1">
            <a:off x="8283766" y="4300748"/>
            <a:ext cx="958045" cy="55719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4A2F3F7-5DC9-0248-852D-4E7180F4FABD}"/>
              </a:ext>
            </a:extLst>
          </p:cNvPr>
          <p:cNvCxnSpPr>
            <a:cxnSpLocks/>
            <a:stCxn id="9" idx="1"/>
            <a:endCxn id="20" idx="0"/>
          </p:cNvCxnSpPr>
          <p:nvPr/>
        </p:nvCxnSpPr>
        <p:spPr>
          <a:xfrm flipH="1">
            <a:off x="8999227" y="4857938"/>
            <a:ext cx="242585" cy="104985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15FBCC2-619D-C948-A2AE-A750EFCD0881}"/>
              </a:ext>
            </a:extLst>
          </p:cNvPr>
          <p:cNvCxnSpPr>
            <a:cxnSpLocks/>
            <a:stCxn id="9" idx="1"/>
            <a:endCxn id="7" idx="0"/>
          </p:cNvCxnSpPr>
          <p:nvPr/>
        </p:nvCxnSpPr>
        <p:spPr>
          <a:xfrm flipH="1">
            <a:off x="7570550" y="4857938"/>
            <a:ext cx="1671260" cy="104985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DA95A1C-BD28-D540-B387-6B0D4646A452}"/>
              </a:ext>
            </a:extLst>
          </p:cNvPr>
          <p:cNvCxnSpPr>
            <a:cxnSpLocks/>
            <a:stCxn id="14" idx="2"/>
            <a:endCxn id="20" idx="0"/>
          </p:cNvCxnSpPr>
          <p:nvPr/>
        </p:nvCxnSpPr>
        <p:spPr>
          <a:xfrm>
            <a:off x="8283766" y="4300748"/>
            <a:ext cx="715461" cy="160704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2DDE57E-A30D-2546-BF8C-E090BD57CB21}"/>
                  </a:ext>
                </a:extLst>
              </p:cNvPr>
              <p:cNvSpPr/>
              <p:nvPr/>
            </p:nvSpPr>
            <p:spPr>
              <a:xfrm>
                <a:off x="6519019" y="4519727"/>
                <a:ext cx="460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2DDE57E-A30D-2546-BF8C-E090BD57CB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019" y="4519727"/>
                <a:ext cx="46076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2C10B5D-4DA4-A543-A09B-9474D99805A5}"/>
                  </a:ext>
                </a:extLst>
              </p:cNvPr>
              <p:cNvSpPr/>
              <p:nvPr/>
            </p:nvSpPr>
            <p:spPr>
              <a:xfrm>
                <a:off x="7940092" y="3527061"/>
                <a:ext cx="4660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2C10B5D-4DA4-A543-A09B-9474D99805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0092" y="3527061"/>
                <a:ext cx="4660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BB3D399-1FD4-9541-9DAD-F878389F03C0}"/>
                  </a:ext>
                </a:extLst>
              </p:cNvPr>
              <p:cNvSpPr/>
              <p:nvPr/>
            </p:nvSpPr>
            <p:spPr>
              <a:xfrm>
                <a:off x="9574612" y="4457606"/>
                <a:ext cx="4660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BB3D399-1FD4-9541-9DAD-F878389F03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612" y="4457606"/>
                <a:ext cx="46608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26D12B1-61AC-5F45-A0F4-CB8D5D255864}"/>
                  </a:ext>
                </a:extLst>
              </p:cNvPr>
              <p:cNvSpPr/>
              <p:nvPr/>
            </p:nvSpPr>
            <p:spPr>
              <a:xfrm>
                <a:off x="8691807" y="6248053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26D12B1-61AC-5F45-A0F4-CB8D5D2558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1807" y="6248053"/>
                <a:ext cx="46609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D2171F9-E6B0-4A4A-81EE-A6A5416039CA}"/>
                  </a:ext>
                </a:extLst>
              </p:cNvPr>
              <p:cNvSpPr/>
              <p:nvPr/>
            </p:nvSpPr>
            <p:spPr>
              <a:xfrm>
                <a:off x="7292922" y="6248053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D2171F9-E6B0-4A4A-81EE-A6A5416039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922" y="6248053"/>
                <a:ext cx="46609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7F8A30A-CAB5-2C41-8612-C81E95A2B9FC}"/>
                  </a:ext>
                </a:extLst>
              </p:cNvPr>
              <p:cNvSpPr/>
              <p:nvPr/>
            </p:nvSpPr>
            <p:spPr>
              <a:xfrm>
                <a:off x="6520615" y="4743092"/>
                <a:ext cx="4624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7F8A30A-CAB5-2C41-8612-C81E95A2B9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615" y="4743092"/>
                <a:ext cx="462434" cy="369332"/>
              </a:xfrm>
              <a:prstGeom prst="rect">
                <a:avLst/>
              </a:prstGeom>
              <a:blipFill>
                <a:blip r:embed="rId9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698619F-384D-0E4F-BE1B-547A8A67CE16}"/>
                  </a:ext>
                </a:extLst>
              </p:cNvPr>
              <p:cNvSpPr/>
              <p:nvPr/>
            </p:nvSpPr>
            <p:spPr>
              <a:xfrm>
                <a:off x="8200112" y="3527061"/>
                <a:ext cx="4677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698619F-384D-0E4F-BE1B-547A8A67C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112" y="3527061"/>
                <a:ext cx="467756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BB2A1728-F68B-0047-8189-EE3CA7C56414}"/>
                  </a:ext>
                </a:extLst>
              </p:cNvPr>
              <p:cNvSpPr/>
              <p:nvPr/>
            </p:nvSpPr>
            <p:spPr>
              <a:xfrm>
                <a:off x="9576438" y="4711477"/>
                <a:ext cx="4677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BB2A1728-F68B-0047-8189-EE3CA7C56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6438" y="4711477"/>
                <a:ext cx="467756" cy="369332"/>
              </a:xfrm>
              <a:prstGeom prst="rect">
                <a:avLst/>
              </a:prstGeom>
              <a:blipFill>
                <a:blip r:embed="rId1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ED1A981-78FE-D34F-BC2E-5DE16CBDF3FB}"/>
                  </a:ext>
                </a:extLst>
              </p:cNvPr>
              <p:cNvSpPr/>
              <p:nvPr/>
            </p:nvSpPr>
            <p:spPr>
              <a:xfrm>
                <a:off x="8966151" y="6248052"/>
                <a:ext cx="4624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ED1A981-78FE-D34F-BC2E-5DE16CBDF3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6151" y="6248052"/>
                <a:ext cx="462434" cy="369332"/>
              </a:xfrm>
              <a:prstGeom prst="rect">
                <a:avLst/>
              </a:prstGeom>
              <a:blipFill>
                <a:blip r:embed="rId12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B0629011-E92B-FA48-8B72-2D84DED84DAA}"/>
                  </a:ext>
                </a:extLst>
              </p:cNvPr>
              <p:cNvSpPr/>
              <p:nvPr/>
            </p:nvSpPr>
            <p:spPr>
              <a:xfrm>
                <a:off x="7570922" y="6245511"/>
                <a:ext cx="4677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B0629011-E92B-FA48-8B72-2D84DED84D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0922" y="6245511"/>
                <a:ext cx="467756" cy="369332"/>
              </a:xfrm>
              <a:prstGeom prst="rect">
                <a:avLst/>
              </a:prstGeom>
              <a:blipFill>
                <a:blip r:embed="rId13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217821E-EBD1-2D43-A200-C742E6FE92FE}"/>
                  </a:ext>
                </a:extLst>
              </p:cNvPr>
              <p:cNvSpPr/>
              <p:nvPr/>
            </p:nvSpPr>
            <p:spPr>
              <a:xfrm>
                <a:off x="7894964" y="4695657"/>
                <a:ext cx="945863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4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217821E-EBD1-2D43-A200-C742E6FE92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964" y="4695657"/>
                <a:ext cx="945863" cy="769441"/>
              </a:xfrm>
              <a:prstGeom prst="rect">
                <a:avLst/>
              </a:prstGeom>
              <a:blipFill>
                <a:blip r:embed="rId14"/>
                <a:stretch>
                  <a:fillRect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B03FB8F4-94DB-3F47-BFC3-0E7706B50960}"/>
              </a:ext>
            </a:extLst>
          </p:cNvPr>
          <p:cNvSpPr/>
          <p:nvPr/>
        </p:nvSpPr>
        <p:spPr>
          <a:xfrm>
            <a:off x="2159789" y="2067674"/>
            <a:ext cx="733059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u="sng" dirty="0"/>
              <a:t>Requirements:</a:t>
            </a:r>
          </a:p>
          <a:p>
            <a:endParaRPr lang="en-US" sz="1600" u="sng" dirty="0"/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400" i="1" dirty="0"/>
              <a:t>Privacy</a:t>
            </a:r>
          </a:p>
          <a:p>
            <a:pPr marL="400050" lvl="1">
              <a:defRPr/>
            </a:pPr>
            <a:r>
              <a:rPr lang="en-US" sz="1400" dirty="0"/>
              <a:t>No party should learn anything more than its prescribed output</a:t>
            </a:r>
            <a:endParaRPr lang="en-US" sz="1400" i="1" dirty="0"/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400" i="1" dirty="0"/>
              <a:t>Correctness</a:t>
            </a:r>
          </a:p>
          <a:p>
            <a:pPr marL="400050" lvl="1">
              <a:defRPr/>
            </a:pPr>
            <a:r>
              <a:rPr lang="en-US" sz="1400" dirty="0"/>
              <a:t>Each party is guaranteed that the output that it receives is correct</a:t>
            </a:r>
            <a:endParaRPr lang="en-US" sz="1400" i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4B5587-EC2A-CB4D-B799-17CEB85590BD}"/>
              </a:ext>
            </a:extLst>
          </p:cNvPr>
          <p:cNvSpPr/>
          <p:nvPr/>
        </p:nvSpPr>
        <p:spPr>
          <a:xfrm>
            <a:off x="2159788" y="3945111"/>
            <a:ext cx="4572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u="sng" dirty="0"/>
              <a:t>Realization</a:t>
            </a:r>
            <a:r>
              <a:rPr lang="en-US" sz="1600" dirty="0"/>
              <a:t>:</a:t>
            </a:r>
          </a:p>
          <a:p>
            <a:endParaRPr lang="en-US" sz="1600" dirty="0"/>
          </a:p>
          <a:p>
            <a:r>
              <a:rPr lang="en-US" sz="1600" dirty="0"/>
              <a:t>A multiparty cryptographic protocol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66C3849-D9C9-5C4D-A890-4ACA957CB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B1D2F-92F6-4C4B-85C8-7AD7E17DD0B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872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3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5" presetClass="emph" presetSubtype="0" repeatCount="5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5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5" presetClass="emph" presetSubtype="0" repeatCount="5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5" presetClass="emph" presetSubtype="0" repeatCount="5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5" presetClass="emph" presetSubtype="0" repeatCount="5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5" presetClass="emph" presetSubtype="0" repeatCount="5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5" presetClass="emph" presetSubtype="0" repeatCount="5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5" presetClass="emph" presetSubtype="0" repeatCount="5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5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9" grpId="0"/>
      <p:bldP spid="60" grpId="0"/>
      <p:bldP spid="61" grpId="0"/>
      <p:bldP spid="6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Current approaches for medical data sharing</a:t>
            </a:r>
          </a:p>
        </p:txBody>
      </p:sp>
      <p:sp>
        <p:nvSpPr>
          <p:cNvPr id="39" name="Slide Number Placeholder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7F26E-CB91-FD4F-A614-E0501C4E2095}" type="slidenum">
              <a:rPr lang="en-US" smtClean="0"/>
              <a:t>27</a:t>
            </a:fld>
            <a:endParaRPr lang="en-US"/>
          </a:p>
        </p:txBody>
      </p:sp>
      <p:sp>
        <p:nvSpPr>
          <p:cNvPr id="40" name="Content Placeholder 1">
            <a:extLst>
              <a:ext uri="{FF2B5EF4-FFF2-40B4-BE49-F238E27FC236}">
                <a16:creationId xmlns:a16="http://schemas.microsoft.com/office/drawing/2014/main" id="{544295C3-A6DC-1D45-A553-AF59F4642BFE}"/>
              </a:ext>
            </a:extLst>
          </p:cNvPr>
          <p:cNvSpPr txBox="1">
            <a:spLocks/>
          </p:cNvSpPr>
          <p:nvPr/>
        </p:nvSpPr>
        <p:spPr>
          <a:xfrm>
            <a:off x="250891" y="5074954"/>
            <a:ext cx="5757669" cy="10852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Single point of failure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Legal, ethical and social constraints for outsourcing sensitive data</a:t>
            </a:r>
          </a:p>
          <a:p>
            <a:endParaRPr lang="en-US" sz="2400" dirty="0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E1B192C3-2123-E546-925F-3B245984172C}"/>
              </a:ext>
            </a:extLst>
          </p:cNvPr>
          <p:cNvSpPr txBox="1">
            <a:spLocks/>
          </p:cNvSpPr>
          <p:nvPr/>
        </p:nvSpPr>
        <p:spPr>
          <a:xfrm>
            <a:off x="6313697" y="5074954"/>
            <a:ext cx="5763938" cy="118184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High costs (human and technical)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Low scalability (unsustainable on the long run)</a:t>
            </a:r>
            <a:endParaRPr lang="en-US" sz="24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E9A6FB8-99BB-3241-AF93-EFA310D2E1CA}"/>
              </a:ext>
            </a:extLst>
          </p:cNvPr>
          <p:cNvCxnSpPr>
            <a:cxnSpLocks/>
          </p:cNvCxnSpPr>
          <p:nvPr/>
        </p:nvCxnSpPr>
        <p:spPr>
          <a:xfrm>
            <a:off x="6086669" y="1368668"/>
            <a:ext cx="0" cy="535280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68F020E-2C8A-3042-9DDD-A12D5E65E0C2}"/>
              </a:ext>
            </a:extLst>
          </p:cNvPr>
          <p:cNvSpPr txBox="1"/>
          <p:nvPr/>
        </p:nvSpPr>
        <p:spPr>
          <a:xfrm>
            <a:off x="1533369" y="3814237"/>
            <a:ext cx="3047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 Centralized approach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8EF475-2AB0-0647-BF7A-190111FC527B}"/>
              </a:ext>
            </a:extLst>
          </p:cNvPr>
          <p:cNvSpPr txBox="1"/>
          <p:nvPr/>
        </p:nvSpPr>
        <p:spPr>
          <a:xfrm>
            <a:off x="7325502" y="3812397"/>
            <a:ext cx="3631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Decentralized approach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042D327-2916-7241-BCBF-0D3E576EF7A7}"/>
              </a:ext>
            </a:extLst>
          </p:cNvPr>
          <p:cNvSpPr txBox="1"/>
          <p:nvPr/>
        </p:nvSpPr>
        <p:spPr>
          <a:xfrm>
            <a:off x="414528" y="4275902"/>
            <a:ext cx="5445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e.g., Genomics England, All of Us Research Program, Human Longevity, 23andMe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1D12F7F-D6B2-BF42-9F71-1910F3FCDBBB}"/>
              </a:ext>
            </a:extLst>
          </p:cNvPr>
          <p:cNvSpPr txBox="1"/>
          <p:nvPr/>
        </p:nvSpPr>
        <p:spPr>
          <a:xfrm>
            <a:off x="7233091" y="4275902"/>
            <a:ext cx="42453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e.g., GA4GH Beacon, SHRINE, </a:t>
            </a:r>
            <a:r>
              <a:rPr lang="en-US" sz="2000" dirty="0" err="1"/>
              <a:t>PCORNet</a:t>
            </a:r>
            <a:endParaRPr lang="en-US" sz="2000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2AD4CA2-AED4-2F4A-BBC9-B47CCE824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93" y="1066116"/>
            <a:ext cx="2761510" cy="242118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3ECBA80-6D9E-4745-AF01-4463FF825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254" y="1066116"/>
            <a:ext cx="3179746" cy="257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58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System and threat models</a:t>
            </a:r>
          </a:p>
        </p:txBody>
      </p:sp>
      <p:sp>
        <p:nvSpPr>
          <p:cNvPr id="3" name="Rectangle 2"/>
          <p:cNvSpPr/>
          <p:nvPr/>
        </p:nvSpPr>
        <p:spPr>
          <a:xfrm>
            <a:off x="7452795" y="1902694"/>
            <a:ext cx="4413560" cy="40101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" name="TextBox 27"/>
          <p:cNvSpPr txBox="1"/>
          <p:nvPr/>
        </p:nvSpPr>
        <p:spPr>
          <a:xfrm>
            <a:off x="8367433" y="2016961"/>
            <a:ext cx="33499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Honest-but-curious adversary: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honestly follows the protocol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tries to infer sensitive data from the different steps of the protocol 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1626" y="2082029"/>
            <a:ext cx="616976" cy="61697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6167" y="4218885"/>
            <a:ext cx="521385" cy="521385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8367433" y="4121985"/>
            <a:ext cx="3349991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Malicious-but-covert adversary: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can tamper with the protocol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tries to infer sensitive data from the query end-result</a:t>
            </a:r>
          </a:p>
        </p:txBody>
      </p:sp>
      <p:sp>
        <p:nvSpPr>
          <p:cNvPr id="39" name="Slide Number Placeholder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7F26E-CB91-FD4F-A614-E0501C4E2095}" type="slidenum">
              <a:rPr lang="en-US" smtClean="0"/>
              <a:t>28</a:t>
            </a:fld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FB0AB191-7A35-F344-BADB-BE5A920A0E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1216" y="2950546"/>
            <a:ext cx="1419708" cy="177964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6A7E6F6-C7D1-714E-BB73-587517FD3E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5475" y="3416854"/>
            <a:ext cx="747456" cy="74745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2E45FB5-448A-D543-A55B-6F95F71091F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7985" y="1652435"/>
            <a:ext cx="883700" cy="10959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B63AD81-F6F9-3A47-B953-676970AA642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8936" y="3865635"/>
            <a:ext cx="757330" cy="75733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A1EBAC1-1242-CF4B-949E-C77A8C6A65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0754" y="2409606"/>
            <a:ext cx="731553" cy="73155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FD8AD90-EF80-BD42-81BC-4249A8E8F7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0327" y="2116746"/>
            <a:ext cx="665798" cy="66579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4BC6EEB-8D38-5741-AC87-74F835D8F67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2196" y="3507468"/>
            <a:ext cx="665798" cy="665798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38FF421-2DE6-9145-BC72-E628787EF05C}"/>
              </a:ext>
            </a:extLst>
          </p:cNvPr>
          <p:cNvCxnSpPr>
            <a:cxnSpLocks/>
          </p:cNvCxnSpPr>
          <p:nvPr/>
        </p:nvCxnSpPr>
        <p:spPr>
          <a:xfrm flipV="1">
            <a:off x="2936641" y="2883490"/>
            <a:ext cx="634773" cy="684226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8231EB5-BAF6-D248-BA73-DC4471E371A8}"/>
              </a:ext>
            </a:extLst>
          </p:cNvPr>
          <p:cNvCxnSpPr>
            <a:cxnSpLocks/>
          </p:cNvCxnSpPr>
          <p:nvPr/>
        </p:nvCxnSpPr>
        <p:spPr>
          <a:xfrm>
            <a:off x="3256206" y="3958616"/>
            <a:ext cx="647664" cy="1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42CD1B8-471A-394F-A3CA-292BAF474C00}"/>
              </a:ext>
            </a:extLst>
          </p:cNvPr>
          <p:cNvCxnSpPr>
            <a:cxnSpLocks/>
          </p:cNvCxnSpPr>
          <p:nvPr/>
        </p:nvCxnSpPr>
        <p:spPr>
          <a:xfrm>
            <a:off x="4078486" y="2863864"/>
            <a:ext cx="312738" cy="412947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F2AA00B-8F62-794F-9443-C0EFDFCAAB46}"/>
              </a:ext>
            </a:extLst>
          </p:cNvPr>
          <p:cNvCxnSpPr>
            <a:cxnSpLocks/>
          </p:cNvCxnSpPr>
          <p:nvPr/>
        </p:nvCxnSpPr>
        <p:spPr>
          <a:xfrm flipH="1" flipV="1">
            <a:off x="5450924" y="4225449"/>
            <a:ext cx="246390" cy="988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9131625-A3C9-C944-8035-2188A4F4BF33}"/>
              </a:ext>
            </a:extLst>
          </p:cNvPr>
          <p:cNvCxnSpPr>
            <a:cxnSpLocks/>
          </p:cNvCxnSpPr>
          <p:nvPr/>
        </p:nvCxnSpPr>
        <p:spPr>
          <a:xfrm flipH="1">
            <a:off x="5277824" y="3076854"/>
            <a:ext cx="230996" cy="26983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0784B6D-6D97-BF4E-9F8F-909AC0228E27}"/>
              </a:ext>
            </a:extLst>
          </p:cNvPr>
          <p:cNvCxnSpPr>
            <a:cxnSpLocks/>
          </p:cNvCxnSpPr>
          <p:nvPr/>
        </p:nvCxnSpPr>
        <p:spPr>
          <a:xfrm>
            <a:off x="2857043" y="2352802"/>
            <a:ext cx="570414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1DD44BC-D782-7641-BCB6-EBC8B7E4CBB7}"/>
              </a:ext>
            </a:extLst>
          </p:cNvPr>
          <p:cNvSpPr txBox="1"/>
          <p:nvPr/>
        </p:nvSpPr>
        <p:spPr>
          <a:xfrm>
            <a:off x="4078486" y="4361101"/>
            <a:ext cx="136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Cloud-based SPU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5B2EDAC-D4CA-0849-B7CA-D72F6F952D52}"/>
              </a:ext>
            </a:extLst>
          </p:cNvPr>
          <p:cNvSpPr txBox="1"/>
          <p:nvPr/>
        </p:nvSpPr>
        <p:spPr>
          <a:xfrm>
            <a:off x="5542010" y="4708417"/>
            <a:ext cx="13832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Clinical Site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27F65D8-B230-084A-932F-8886A2DAB3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1669" y="1998100"/>
            <a:ext cx="902214" cy="902214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23250FA9-0F9D-FA45-9FE5-A5AE1A634D47}"/>
              </a:ext>
            </a:extLst>
          </p:cNvPr>
          <p:cNvSpPr txBox="1"/>
          <p:nvPr/>
        </p:nvSpPr>
        <p:spPr>
          <a:xfrm>
            <a:off x="5357040" y="3134082"/>
            <a:ext cx="13832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Clinical Site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1A0D450-3142-D846-A451-E0F9E15594DD}"/>
              </a:ext>
            </a:extLst>
          </p:cNvPr>
          <p:cNvSpPr txBox="1"/>
          <p:nvPr/>
        </p:nvSpPr>
        <p:spPr>
          <a:xfrm>
            <a:off x="1576898" y="1499942"/>
            <a:ext cx="13832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Clinical Site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9E0B7A5-4844-4443-BC73-453E0869F360}"/>
              </a:ext>
            </a:extLst>
          </p:cNvPr>
          <p:cNvSpPr txBox="1"/>
          <p:nvPr/>
        </p:nvSpPr>
        <p:spPr>
          <a:xfrm>
            <a:off x="3324344" y="1694337"/>
            <a:ext cx="1865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Governmental SPU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E41B645-F561-4342-8466-98B4DDB64CF5}"/>
              </a:ext>
            </a:extLst>
          </p:cNvPr>
          <p:cNvSpPr txBox="1"/>
          <p:nvPr/>
        </p:nvSpPr>
        <p:spPr>
          <a:xfrm>
            <a:off x="1445624" y="4215737"/>
            <a:ext cx="1732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Clinical Site with local SPU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0945F474-81DF-1047-8F60-BA8760C3820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9488" y="3541246"/>
            <a:ext cx="665798" cy="66579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52C84A7-ADA0-1C42-B192-1A48F139203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1633" y="2407360"/>
            <a:ext cx="408520" cy="40852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3A5BF1DB-CDC1-E140-858A-601D8F2D3E8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3911" y="3755790"/>
            <a:ext cx="408520" cy="40852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99B39CD-9D4E-6646-B94F-209CD2E126B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1184" y="3742972"/>
            <a:ext cx="408520" cy="40852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802710E-1F5E-6349-866B-2FCE7F77D15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464" y="2548778"/>
            <a:ext cx="811310" cy="81131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EACB7E92-4862-B545-AE36-83A4032FB27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960" y="2377401"/>
            <a:ext cx="375168" cy="3751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53AE8D5-8F7A-5A4B-AF1E-CDB2559ED74F}"/>
                  </a:ext>
                </a:extLst>
              </p:cNvPr>
              <p:cNvSpPr txBox="1"/>
              <p:nvPr/>
            </p:nvSpPr>
            <p:spPr>
              <a:xfrm>
                <a:off x="0" y="3318188"/>
                <a:ext cx="148562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Investigator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charset="0"/>
                      </a:rPr>
                      <m:t>(</m:t>
                    </m:r>
                    <m:r>
                      <a:rPr lang="en-US" sz="1600" b="1" i="1">
                        <a:latin typeface="Cambria Math" charset="0"/>
                      </a:rPr>
                      <m:t>𝑰</m:t>
                    </m:r>
                    <m:r>
                      <a:rPr lang="en-US" sz="1600" b="1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1600" b="1" dirty="0"/>
                  <a:t> 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53AE8D5-8F7A-5A4B-AF1E-CDB2559ED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18188"/>
                <a:ext cx="1485626" cy="338554"/>
              </a:xfrm>
              <a:prstGeom prst="rect">
                <a:avLst/>
              </a:prstGeom>
              <a:blipFill>
                <a:blip r:embed="rId14"/>
                <a:stretch>
                  <a:fillRect l="-1709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2E18AFFE-BAFC-5444-B913-2A2EEC42502D}"/>
              </a:ext>
            </a:extLst>
          </p:cNvPr>
          <p:cNvSpPr txBox="1"/>
          <p:nvPr/>
        </p:nvSpPr>
        <p:spPr>
          <a:xfrm>
            <a:off x="1136881" y="2640908"/>
            <a:ext cx="1749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Query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78493C1-D668-2043-BCE8-E1E428621746}"/>
              </a:ext>
            </a:extLst>
          </p:cNvPr>
          <p:cNvSpPr txBox="1"/>
          <p:nvPr/>
        </p:nvSpPr>
        <p:spPr>
          <a:xfrm>
            <a:off x="1145878" y="3023052"/>
            <a:ext cx="1749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# of Patients</a:t>
            </a:r>
          </a:p>
        </p:txBody>
      </p:sp>
      <p:sp>
        <p:nvSpPr>
          <p:cNvPr id="69" name="Right Arrow 68">
            <a:extLst>
              <a:ext uri="{FF2B5EF4-FFF2-40B4-BE49-F238E27FC236}">
                <a16:creationId xmlns:a16="http://schemas.microsoft.com/office/drawing/2014/main" id="{2428C19D-15C8-0D4F-9E2F-F61A1199FAC2}"/>
              </a:ext>
            </a:extLst>
          </p:cNvPr>
          <p:cNvSpPr/>
          <p:nvPr/>
        </p:nvSpPr>
        <p:spPr>
          <a:xfrm rot="10800000">
            <a:off x="1261199" y="2947467"/>
            <a:ext cx="1035423" cy="135876"/>
          </a:xfrm>
          <a:prstGeom prst="rightArrow">
            <a:avLst>
              <a:gd name="adj1" fmla="val 50000"/>
              <a:gd name="adj2" fmla="val 7618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07349610-ACA2-B44F-A6B2-29ED8F7A8ED9}"/>
              </a:ext>
            </a:extLst>
          </p:cNvPr>
          <p:cNvSpPr/>
          <p:nvPr/>
        </p:nvSpPr>
        <p:spPr>
          <a:xfrm>
            <a:off x="1705640" y="2947467"/>
            <a:ext cx="1035423" cy="135876"/>
          </a:xfrm>
          <a:prstGeom prst="rightArrow">
            <a:avLst>
              <a:gd name="adj1" fmla="val 50000"/>
              <a:gd name="adj2" fmla="val 7618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2F969D9-A89B-E14E-A205-198FE3A30AA3}"/>
              </a:ext>
            </a:extLst>
          </p:cNvPr>
          <p:cNvSpPr txBox="1"/>
          <p:nvPr/>
        </p:nvSpPr>
        <p:spPr>
          <a:xfrm>
            <a:off x="1984427" y="5564904"/>
            <a:ext cx="328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SPU: Storage and Processing Unit</a:t>
            </a:r>
          </a:p>
        </p:txBody>
      </p:sp>
    </p:spTree>
    <p:extLst>
      <p:ext uri="{BB962C8B-B14F-4D97-AF65-F5344CB8AC3E}">
        <p14:creationId xmlns:p14="http://schemas.microsoft.com/office/powerpoint/2010/main" val="117113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A5550-C72E-F04D-8F58-FA9AD1759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Secure Protocols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FA1B9-C2B3-884C-AD4A-7CBA40D46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752661"/>
            <a:ext cx="7886700" cy="5040000"/>
          </a:xfrm>
        </p:spPr>
        <p:txBody>
          <a:bodyPr/>
          <a:lstStyle/>
          <a:p>
            <a:r>
              <a:rPr lang="en-US" dirty="0"/>
              <a:t>Crucial step missing in the previous protocol design: “definition of secure”</a:t>
            </a:r>
          </a:p>
          <a:p>
            <a:endParaRPr lang="en-US" dirty="0"/>
          </a:p>
          <a:p>
            <a:r>
              <a:rPr lang="en-US" dirty="0"/>
              <a:t>Components of any security definition:</a:t>
            </a:r>
          </a:p>
          <a:p>
            <a:pPr lvl="1"/>
            <a:r>
              <a:rPr lang="en-US" dirty="0"/>
              <a:t>Network Model</a:t>
            </a:r>
          </a:p>
          <a:p>
            <a:pPr lvl="1"/>
            <a:r>
              <a:rPr lang="en-US" dirty="0"/>
              <a:t>Adversarial Model</a:t>
            </a:r>
          </a:p>
          <a:p>
            <a:pPr lvl="1"/>
            <a:r>
              <a:rPr lang="en-US" dirty="0"/>
              <a:t>Expected Security Guarantees</a:t>
            </a:r>
          </a:p>
          <a:p>
            <a:endParaRPr lang="en-US" dirty="0"/>
          </a:p>
          <a:p>
            <a:r>
              <a:rPr lang="en-US" dirty="0"/>
              <a:t>Without these components, it is impossible to reason about the security of a protocol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DAE7871-01E0-5E42-88CF-1E9D70B88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B1D2F-92F6-4C4B-85C8-7AD7E17DD0B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65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Surname Inference Attack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Goals:</a:t>
            </a:r>
          </a:p>
          <a:p>
            <a:pPr lvl="1"/>
            <a:r>
              <a:rPr lang="en-US" dirty="0"/>
              <a:t>Recover the surname of sequence donors from 1000 Genome Project</a:t>
            </a:r>
          </a:p>
          <a:p>
            <a:pPr lvl="1"/>
            <a:r>
              <a:rPr lang="en-US" dirty="0"/>
              <a:t>Triangulate the identity of a sequence donor using his surname, age and state</a:t>
            </a:r>
          </a:p>
          <a:p>
            <a:r>
              <a:rPr lang="en-US" dirty="0"/>
              <a:t>Using:</a:t>
            </a:r>
          </a:p>
          <a:p>
            <a:pPr lvl="1"/>
            <a:r>
              <a:rPr lang="en-US" dirty="0"/>
              <a:t>Surnames are paternally inherited in most human societies</a:t>
            </a:r>
          </a:p>
          <a:p>
            <a:pPr lvl="1"/>
            <a:r>
              <a:rPr lang="en-US" dirty="0"/>
              <a:t>Y-chromosome haplotypes in male individuals are directly inherited from the father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524000" y="639633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200" dirty="0">
                <a:latin typeface="CMR9"/>
              </a:rPr>
              <a:t>M. Gymrek, A. L. McGuire, D. Golan, E. Halperin, </a:t>
            </a:r>
            <a:r>
              <a:rPr lang="en-US" sz="1200" dirty="0">
                <a:latin typeface="CMR9"/>
              </a:rPr>
              <a:t>and Y. </a:t>
            </a:r>
            <a:r>
              <a:rPr lang="en-US" sz="1200" dirty="0" err="1">
                <a:latin typeface="CMR9"/>
              </a:rPr>
              <a:t>Erlich</a:t>
            </a:r>
            <a:r>
              <a:rPr lang="en-US" sz="1200" dirty="0">
                <a:latin typeface="CMR9"/>
              </a:rPr>
              <a:t>. Identifying personal genomes by surname inference. </a:t>
            </a:r>
            <a:r>
              <a:rPr lang="en-US" sz="1200" dirty="0">
                <a:latin typeface="CMTI9"/>
              </a:rPr>
              <a:t>Science: 339 (6117)</a:t>
            </a:r>
            <a:r>
              <a:rPr lang="en-US" sz="1200" dirty="0">
                <a:latin typeface="CMR9"/>
              </a:rPr>
              <a:t>, January 2013.</a:t>
            </a:r>
            <a:endParaRPr lang="en-US" sz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3FC37-1075-4BA2-BF93-578D3B610E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0576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C5BE0-9153-BC4A-8A69-6CCBE7DAA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53" y="-186205"/>
            <a:ext cx="10515600" cy="1325563"/>
          </a:xfrm>
        </p:spPr>
        <p:txBody>
          <a:bodyPr/>
          <a:lstStyle/>
          <a:p>
            <a:r>
              <a:rPr lang="en-US" dirty="0"/>
              <a:t>Network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E9E1-9CC7-A345-80DF-5179D7316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080000"/>
            <a:ext cx="7886700" cy="529953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Abstraction for the network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Message delivery</a:t>
            </a:r>
          </a:p>
          <a:p>
            <a:pPr marL="914400" lvl="2" indent="0">
              <a:buNone/>
            </a:pPr>
            <a:r>
              <a:rPr lang="en-US" sz="1400" b="1" dirty="0"/>
              <a:t>- Synchronous</a:t>
            </a:r>
            <a:r>
              <a:rPr lang="en-US" sz="1400" dirty="0"/>
              <a:t>:	strict upper bound on the message propagation delay</a:t>
            </a:r>
          </a:p>
          <a:p>
            <a:pPr marL="914400" lvl="2" indent="0">
              <a:buNone/>
            </a:pPr>
            <a:r>
              <a:rPr lang="en-US" sz="1400" b="1" dirty="0"/>
              <a:t>- Asynchronous</a:t>
            </a:r>
            <a:r>
              <a:rPr lang="en-US" sz="1400" dirty="0"/>
              <a:t>:	no such upper bound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Channel security</a:t>
            </a:r>
          </a:p>
          <a:p>
            <a:pPr marL="914400" lvl="2" indent="0">
              <a:buNone/>
            </a:pPr>
            <a:r>
              <a:rPr lang="en-US" sz="1400" b="1" dirty="0"/>
              <a:t>- Secret</a:t>
            </a:r>
            <a:r>
              <a:rPr lang="en-US" sz="1400" dirty="0"/>
              <a:t> and </a:t>
            </a:r>
            <a:r>
              <a:rPr lang="en-US" sz="1400" b="1" dirty="0"/>
              <a:t>authenticated</a:t>
            </a:r>
            <a:r>
              <a:rPr lang="en-US" sz="1400" dirty="0"/>
              <a:t> and party-to-party channels</a:t>
            </a:r>
          </a:p>
          <a:p>
            <a:pPr marL="914400" lvl="2" indent="0">
              <a:buNone/>
            </a:pPr>
            <a:r>
              <a:rPr lang="en-US" sz="1400" b="1" dirty="0"/>
              <a:t>- Open channels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Topology</a:t>
            </a:r>
          </a:p>
          <a:p>
            <a:pPr marL="914400" lvl="2" indent="0">
              <a:buNone/>
            </a:pPr>
            <a:r>
              <a:rPr lang="en-US" sz="1400" b="1" dirty="0"/>
              <a:t>Fully</a:t>
            </a:r>
            <a:r>
              <a:rPr lang="en-US" sz="1400" dirty="0"/>
              <a:t> vs </a:t>
            </a:r>
            <a:r>
              <a:rPr lang="en-US" sz="1400" b="1" dirty="0"/>
              <a:t>partially</a:t>
            </a:r>
            <a:r>
              <a:rPr lang="en-US" sz="1400" dirty="0"/>
              <a:t> connected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Access to “helper functionalities”</a:t>
            </a:r>
          </a:p>
          <a:p>
            <a:pPr lvl="1"/>
            <a:r>
              <a:rPr lang="en-US" dirty="0"/>
              <a:t>Authentication infrastructure</a:t>
            </a:r>
          </a:p>
          <a:p>
            <a:pPr lvl="1"/>
            <a:r>
              <a:rPr lang="en-US" dirty="0"/>
              <a:t>Common reference string (CRS): access to a common source of randomness </a:t>
            </a:r>
          </a:p>
          <a:p>
            <a:pPr lvl="1"/>
            <a:r>
              <a:rPr lang="en-US" dirty="0"/>
              <a:t>Broadcast channel </a:t>
            </a:r>
          </a:p>
          <a:p>
            <a:r>
              <a:rPr lang="en-US" dirty="0"/>
              <a:t>It is common to assume a convenient setting first and gradually reduce assumptions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D91E78-A5C8-A046-9796-329965EA7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B1D2F-92F6-4C4B-85C8-7AD7E17DD0B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7772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FE4EC330-7050-5241-82C8-F6FEFF211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536" y="-118969"/>
            <a:ext cx="10515600" cy="1325563"/>
          </a:xfrm>
        </p:spPr>
        <p:txBody>
          <a:bodyPr/>
          <a:lstStyle/>
          <a:p>
            <a:r>
              <a:rPr lang="en-US" altLang="en-US" dirty="0"/>
              <a:t>Adversarial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281A7A-F37B-0741-802E-BAB2B44BFC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54414" y="1080000"/>
                <a:ext cx="9439334" cy="536333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Adversary can be categorized based on multiple aspects: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1600" dirty="0"/>
                  <a:t>Set of corrupted parties</a:t>
                </a:r>
              </a:p>
              <a:p>
                <a:pPr marL="914400" lvl="2" indent="0">
                  <a:buNone/>
                </a:pPr>
                <a:r>
                  <a:rPr lang="en-US" sz="1400" dirty="0"/>
                  <a:t>Typically a </a:t>
                </a:r>
                <a:r>
                  <a:rPr lang="en-US" sz="1400" b="1" dirty="0"/>
                  <a:t>threshold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fr-CH" sz="14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400" dirty="0"/>
                  <a:t> on the number of corrupted parties</a:t>
                </a:r>
              </a:p>
              <a:p>
                <a:pPr marL="914400" lvl="2" indent="0">
                  <a:buNone/>
                </a:pPr>
                <a:r>
                  <a:rPr lang="en-US" sz="1400" dirty="0"/>
                  <a:t>Honest majority vs. no honest majority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1600" dirty="0"/>
                  <a:t>Allowed adversarial behavior</a:t>
                </a:r>
              </a:p>
              <a:p>
                <a:pPr marL="914400" lvl="2" indent="0">
                  <a:buNone/>
                </a:pPr>
                <a:r>
                  <a:rPr lang="en-US" sz="1400" b="1" dirty="0"/>
                  <a:t>Passive</a:t>
                </a:r>
                <a:r>
                  <a:rPr lang="en-US" sz="1400" dirty="0"/>
                  <a:t>:	adversary that follows the protocol specification, only tries to infer information </a:t>
                </a:r>
                <a:endParaRPr lang="en-US" sz="1400" b="1" dirty="0"/>
              </a:p>
              <a:p>
                <a:pPr marL="914400" lvl="2" indent="0">
                  <a:buNone/>
                </a:pPr>
                <a:r>
                  <a:rPr lang="en-US" sz="1400" b="1" dirty="0"/>
                  <a:t>Active</a:t>
                </a:r>
                <a:r>
                  <a:rPr lang="en-US" sz="1400" dirty="0"/>
                  <a:t>:	adversary that deviates arbitrarily from the protocol </a:t>
                </a:r>
              </a:p>
              <a:p>
                <a:pPr marL="914400" lvl="2" indent="0">
                  <a:buNone/>
                </a:pPr>
                <a:r>
                  <a:rPr lang="en-US" sz="1400" b="1" dirty="0"/>
                  <a:t>Covert</a:t>
                </a:r>
                <a:r>
                  <a:rPr lang="en-US" sz="1400" dirty="0"/>
                  <a:t>:	adversary that can deviate from the protocol only if detection probability is low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1600" dirty="0"/>
                  <a:t>Complexity</a:t>
                </a:r>
              </a:p>
              <a:p>
                <a:pPr marL="914400" lvl="2" indent="0">
                  <a:buNone/>
                </a:pPr>
                <a:r>
                  <a:rPr lang="en-US" sz="1400" b="1" dirty="0"/>
                  <a:t>Probabilistic Polynomial-time</a:t>
                </a:r>
                <a:r>
                  <a:rPr lang="en-US" sz="1400" dirty="0"/>
                  <a:t>:	computational model for secure computation</a:t>
                </a:r>
                <a:endParaRPr lang="en-US" sz="1200" dirty="0"/>
              </a:p>
              <a:p>
                <a:pPr marL="914400" lvl="2" indent="0">
                  <a:buNone/>
                </a:pPr>
                <a:r>
                  <a:rPr lang="en-US" sz="1400" b="1" dirty="0"/>
                  <a:t>Quantum adversary</a:t>
                </a:r>
                <a:r>
                  <a:rPr lang="en-US" sz="1400" dirty="0"/>
                  <a:t>: 		has access to a quantum computer</a:t>
                </a:r>
              </a:p>
              <a:p>
                <a:pPr marL="914400" lvl="2" indent="0">
                  <a:buNone/>
                </a:pPr>
                <a:r>
                  <a:rPr lang="en-US" sz="1400" b="1" dirty="0"/>
                  <a:t>Computationally unbounded</a:t>
                </a:r>
                <a:r>
                  <a:rPr lang="en-US" sz="1400" dirty="0"/>
                  <a:t>: 	information-theoretic model for secure computation</a:t>
                </a:r>
                <a:endParaRPr lang="en-US" dirty="0"/>
              </a:p>
              <a:p>
                <a:pPr lvl="1">
                  <a:lnSpc>
                    <a:spcPct val="150000"/>
                  </a:lnSpc>
                  <a:defRPr/>
                </a:pPr>
                <a:r>
                  <a:rPr lang="en-US" sz="1600" dirty="0"/>
                  <a:t>Corruption strategy:</a:t>
                </a:r>
              </a:p>
              <a:p>
                <a:pPr marL="914400" lvl="2" indent="0">
                  <a:buNone/>
                  <a:defRPr/>
                </a:pPr>
                <a:r>
                  <a:rPr lang="en-US" sz="1400" b="1" dirty="0"/>
                  <a:t>Static corruption</a:t>
                </a:r>
                <a:r>
                  <a:rPr lang="en-US" sz="1400" dirty="0"/>
                  <a:t>: 	no change in the set of corrupted parties</a:t>
                </a:r>
              </a:p>
              <a:p>
                <a:pPr marL="914400" lvl="2" indent="0">
                  <a:buNone/>
                  <a:defRPr/>
                </a:pPr>
                <a:r>
                  <a:rPr lang="en-US" sz="1400" b="1" dirty="0"/>
                  <a:t>Adaptive corruption</a:t>
                </a:r>
                <a:r>
                  <a:rPr lang="en-US" sz="1400" dirty="0"/>
                  <a:t>:	adversary capable of corrupting parties during the computation</a:t>
                </a:r>
              </a:p>
              <a:p>
                <a:pPr marL="914400" lvl="2" indent="0">
                  <a:buNone/>
                  <a:defRPr/>
                </a:pPr>
                <a:r>
                  <a:rPr lang="en-US" sz="1400" b="1" dirty="0"/>
                  <a:t>Proactive defense</a:t>
                </a:r>
                <a:r>
                  <a:rPr lang="en-US" sz="1400" dirty="0"/>
                  <a:t>: 	parties are corrupted only for a certain period of time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281A7A-F37B-0741-802E-BAB2B44BF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54414" y="1080000"/>
                <a:ext cx="9439334" cy="5363330"/>
              </a:xfrm>
              <a:blipFill>
                <a:blip r:embed="rId2"/>
                <a:stretch>
                  <a:fillRect l="-1075" t="-1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A8584DE-1307-7D46-AB3C-2DD96701E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B1D2F-92F6-4C4B-85C8-7AD7E17DD0B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88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B3B03-4B12-7541-B24C-3602381D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Guarantees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5491E-3A02-9642-9DDE-657414390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defRPr/>
            </a:pPr>
            <a:r>
              <a:rPr lang="en-US" dirty="0"/>
              <a:t>Typical set of requirements that should hold for a secure protocol:</a:t>
            </a:r>
          </a:p>
          <a:p>
            <a:pPr marL="971550" lvl="1" indent="-514350">
              <a:buFont typeface="+mj-lt"/>
              <a:buAutoNum type="arabicParenR"/>
              <a:defRPr/>
            </a:pPr>
            <a:r>
              <a:rPr lang="en-US" i="1" dirty="0"/>
              <a:t>Privacy</a:t>
            </a:r>
          </a:p>
          <a:p>
            <a:pPr marL="1371600" lvl="2" indent="-514350">
              <a:defRPr/>
            </a:pPr>
            <a:r>
              <a:rPr lang="en-US" dirty="0"/>
              <a:t>No party should learn anything more than its prescribed output</a:t>
            </a:r>
            <a:endParaRPr lang="en-US" i="1" dirty="0"/>
          </a:p>
          <a:p>
            <a:pPr marL="971550" lvl="1" indent="-514350">
              <a:buFont typeface="+mj-lt"/>
              <a:buAutoNum type="arabicParenR"/>
              <a:defRPr/>
            </a:pPr>
            <a:r>
              <a:rPr lang="en-US" i="1" dirty="0"/>
              <a:t>Correctness</a:t>
            </a:r>
          </a:p>
          <a:p>
            <a:pPr marL="1371600" lvl="2" indent="-514350">
              <a:defRPr/>
            </a:pPr>
            <a:r>
              <a:rPr lang="en-US" dirty="0"/>
              <a:t>Each party is guaranteed that the output that it receives is correct</a:t>
            </a:r>
            <a:endParaRPr lang="en-US" i="1" dirty="0"/>
          </a:p>
          <a:p>
            <a:pPr marL="971550" lvl="1" indent="-514350">
              <a:buFont typeface="+mj-lt"/>
              <a:buAutoNum type="arabicParenR"/>
              <a:defRPr/>
            </a:pPr>
            <a:r>
              <a:rPr lang="en-US" i="1" dirty="0"/>
              <a:t>Independence of Inputs</a:t>
            </a:r>
          </a:p>
          <a:p>
            <a:pPr marL="1371600" lvl="2" indent="-514350">
              <a:defRPr/>
            </a:pPr>
            <a:r>
              <a:rPr lang="en-US" dirty="0"/>
              <a:t>Corrupted parties must choose their inputs independently of the honest parties’ inputs</a:t>
            </a:r>
          </a:p>
          <a:p>
            <a:pPr marL="971550" lvl="1" indent="-514350">
              <a:buFont typeface="+mj-lt"/>
              <a:buAutoNum type="arabicParenR"/>
              <a:defRPr/>
            </a:pPr>
            <a:r>
              <a:rPr lang="en-US" i="1" dirty="0"/>
              <a:t>Guaranteed Output Delivery</a:t>
            </a:r>
          </a:p>
          <a:p>
            <a:pPr marL="1371600" lvl="2" indent="-514350">
              <a:defRPr/>
            </a:pPr>
            <a:r>
              <a:rPr lang="en-US" dirty="0"/>
              <a:t>Corrupted parties should not be able to prevent honest parties from receiving their output</a:t>
            </a:r>
          </a:p>
          <a:p>
            <a:pPr marL="971550" lvl="1" indent="-514350">
              <a:buFont typeface="+mj-lt"/>
              <a:buAutoNum type="arabicParenR"/>
              <a:defRPr/>
            </a:pPr>
            <a:r>
              <a:rPr lang="en-US" i="1" dirty="0"/>
              <a:t>Fairness</a:t>
            </a:r>
          </a:p>
          <a:p>
            <a:pPr marL="1371600" lvl="2" indent="-514350">
              <a:defRPr/>
            </a:pPr>
            <a:r>
              <a:rPr lang="en-US" dirty="0"/>
              <a:t>Corrupted parties should receive their outputs if and only if the honest parties also receive their outputs</a:t>
            </a:r>
          </a:p>
          <a:p>
            <a:pPr>
              <a:lnSpc>
                <a:spcPct val="150000"/>
              </a:lnSpc>
            </a:pPr>
            <a:r>
              <a:rPr lang="en-US" dirty="0"/>
              <a:t>However:</a:t>
            </a:r>
          </a:p>
          <a:p>
            <a:pPr lvl="1"/>
            <a:r>
              <a:rPr lang="en-US" dirty="0"/>
              <a:t>How can we be sure it’s exhaustive ?</a:t>
            </a:r>
          </a:p>
          <a:p>
            <a:pPr lvl="1"/>
            <a:r>
              <a:rPr lang="en-US" dirty="0"/>
              <a:t>They are subject to interpretation on a per-application basis</a:t>
            </a:r>
          </a:p>
          <a:p>
            <a:pPr lvl="2"/>
            <a:r>
              <a:rPr lang="en-US" dirty="0"/>
              <a:t>What is meant by “learning more than its own output” ?	Ex. </a:t>
            </a:r>
            <a:r>
              <a:rPr lang="en-US" i="1" dirty="0" err="1"/>
              <a:t>SecureSum</a:t>
            </a:r>
            <a:r>
              <a:rPr lang="en-US" dirty="0"/>
              <a:t> with 2 players</a:t>
            </a:r>
          </a:p>
          <a:p>
            <a:pPr lvl="2"/>
            <a:r>
              <a:rPr lang="en-US" dirty="0"/>
              <a:t>What is a correct result ?			Ex. Player lying on its inputs</a:t>
            </a:r>
          </a:p>
          <a:p>
            <a:pPr>
              <a:lnSpc>
                <a:spcPct val="150000"/>
              </a:lnSpc>
            </a:pPr>
            <a:r>
              <a:rPr lang="en-US" dirty="0"/>
              <a:t>We need a better way of formulating guarantees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7416EC-65F3-F04D-853B-EAD2408F0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B1D2F-92F6-4C4B-85C8-7AD7E17DD0B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34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loud 6">
            <a:extLst>
              <a:ext uri="{FF2B5EF4-FFF2-40B4-BE49-F238E27FC236}">
                <a16:creationId xmlns:a16="http://schemas.microsoft.com/office/drawing/2014/main" id="{7505A330-3C55-9D47-9035-F2E9EDC75C68}"/>
              </a:ext>
            </a:extLst>
          </p:cNvPr>
          <p:cNvSpPr/>
          <p:nvPr/>
        </p:nvSpPr>
        <p:spPr>
          <a:xfrm>
            <a:off x="8729500" y="3828982"/>
            <a:ext cx="3296471" cy="1661693"/>
          </a:xfrm>
          <a:prstGeom prst="cloud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2307FF8-B419-3147-9C14-7E4D6A2F5D4F}"/>
                  </a:ext>
                </a:extLst>
              </p:cNvPr>
              <p:cNvSpPr txBox="1"/>
              <p:nvPr/>
            </p:nvSpPr>
            <p:spPr>
              <a:xfrm>
                <a:off x="10433944" y="5006579"/>
                <a:ext cx="35259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1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H" sz="11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2307FF8-B419-3147-9C14-7E4D6A2F5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3944" y="5006579"/>
                <a:ext cx="352596" cy="2616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6BAD3AD-CA09-5545-8497-6D03ED5EC2CB}"/>
                  </a:ext>
                </a:extLst>
              </p:cNvPr>
              <p:cNvSpPr txBox="1"/>
              <p:nvPr/>
            </p:nvSpPr>
            <p:spPr>
              <a:xfrm>
                <a:off x="9890913" y="5004712"/>
                <a:ext cx="35259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1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H" sz="11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6BAD3AD-CA09-5545-8497-6D03ED5EC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913" y="5004712"/>
                <a:ext cx="35259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14694CC-1A26-7A4A-BD4D-FAE0481E4A5D}"/>
                  </a:ext>
                </a:extLst>
              </p:cNvPr>
              <p:cNvSpPr txBox="1"/>
              <p:nvPr/>
            </p:nvSpPr>
            <p:spPr>
              <a:xfrm>
                <a:off x="10000520" y="4238090"/>
                <a:ext cx="3558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1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H" sz="11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14694CC-1A26-7A4A-BD4D-FAE0481E4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0520" y="4238090"/>
                <a:ext cx="355867" cy="261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5D4A69F-10E3-F249-8D82-DD1052ADA6B1}"/>
                  </a:ext>
                </a:extLst>
              </p:cNvPr>
              <p:cNvSpPr txBox="1"/>
              <p:nvPr/>
            </p:nvSpPr>
            <p:spPr>
              <a:xfrm>
                <a:off x="10535541" y="4780034"/>
                <a:ext cx="35259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11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CH" sz="11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5D4A69F-10E3-F249-8D82-DD1052ADA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5541" y="4780034"/>
                <a:ext cx="352596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F1B757B-03AB-304C-80B3-9AA6A7680429}"/>
                  </a:ext>
                </a:extLst>
              </p:cNvPr>
              <p:cNvSpPr txBox="1"/>
              <p:nvPr/>
            </p:nvSpPr>
            <p:spPr>
              <a:xfrm>
                <a:off x="9785324" y="4762339"/>
                <a:ext cx="35612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11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CH" sz="11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F1B757B-03AB-304C-80B3-9AA6A7680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5324" y="4762339"/>
                <a:ext cx="356123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0CAF50D-05E4-A940-8A6F-A9CB053035C6}"/>
                  </a:ext>
                </a:extLst>
              </p:cNvPr>
              <p:cNvSpPr txBox="1"/>
              <p:nvPr/>
            </p:nvSpPr>
            <p:spPr>
              <a:xfrm>
                <a:off x="10303318" y="4241504"/>
                <a:ext cx="35612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11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CH" sz="11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0CAF50D-05E4-A940-8A6F-A9CB05303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3318" y="4241504"/>
                <a:ext cx="356123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F50A28F-AD00-7642-B295-DE360593D00F}"/>
                  </a:ext>
                </a:extLst>
              </p:cNvPr>
              <p:cNvSpPr txBox="1"/>
              <p:nvPr/>
            </p:nvSpPr>
            <p:spPr>
              <a:xfrm>
                <a:off x="10435750" y="4556847"/>
                <a:ext cx="1756250" cy="2616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sz="11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CH" sz="11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CH" sz="11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sz="11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H" sz="11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CH" sz="11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fr-CH" sz="11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sz="11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H" sz="11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CH" sz="11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fr-CH" sz="11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sz="11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H" sz="11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fr-CH" sz="11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fr-CH" sz="11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11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CH" sz="11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CH" sz="11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CH" sz="11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11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CH" sz="11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CH" sz="11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CH" sz="11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11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CH" sz="11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CH" sz="11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1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F50A28F-AD00-7642-B295-DE360593D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5750" y="4556847"/>
                <a:ext cx="1756250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FED99503-D58E-DF4C-992A-67B9765C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529" y="-126744"/>
            <a:ext cx="10515600" cy="1325563"/>
          </a:xfrm>
        </p:spPr>
        <p:txBody>
          <a:bodyPr/>
          <a:lstStyle/>
          <a:p>
            <a:r>
              <a:rPr lang="en-US" dirty="0"/>
              <a:t>Ideal World vs. Real World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D943DB-3949-D442-94A8-DE87187B40C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067940" y="1387893"/>
                <a:ext cx="3886200" cy="4195166"/>
              </a:xfrm>
              <a:ln>
                <a:solidFill>
                  <a:schemeClr val="accent5"/>
                </a:solidFill>
              </a:ln>
            </p:spPr>
            <p:txBody>
              <a:bodyPr>
                <a:normAutofit fontScale="85000" lnSpcReduction="20000"/>
              </a:bodyPr>
              <a:lstStyle/>
              <a:p>
                <a:pPr marL="0" indent="0" algn="ctr">
                  <a:buNone/>
                </a:pPr>
                <a:r>
                  <a:rPr lang="en-US" b="1" dirty="0"/>
                  <a:t>Ideal world</a:t>
                </a:r>
              </a:p>
              <a:p>
                <a:r>
                  <a:rPr lang="en-US" dirty="0"/>
                  <a:t>There exists an external party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𝑖𝑑𝑒𝑎𝑙</m:t>
                        </m:r>
                      </m:sub>
                    </m:sSub>
                  </m:oMath>
                </a14:m>
                <a:r>
                  <a:rPr lang="en-US" dirty="0"/>
                  <a:t> that:</a:t>
                </a:r>
              </a:p>
              <a:p>
                <a:pPr lvl="1"/>
                <a:r>
                  <a:rPr lang="en-US" dirty="0"/>
                  <a:t>Is trusted by all players</a:t>
                </a:r>
              </a:p>
              <a:p>
                <a:pPr lvl="1"/>
                <a:r>
                  <a:rPr lang="en-US" dirty="0"/>
                  <a:t>Is Incorruptible</a:t>
                </a:r>
              </a:p>
              <a:p>
                <a:pPr lvl="1"/>
                <a:r>
                  <a:rPr lang="en-US" dirty="0"/>
                  <a:t>Can carry out the computation</a:t>
                </a:r>
              </a:p>
              <a:p>
                <a:r>
                  <a:rPr lang="en-US" b="1" dirty="0"/>
                  <a:t>Ideal execution</a:t>
                </a:r>
                <a:endParaRPr lang="en-US" dirty="0"/>
              </a:p>
              <a:p>
                <a:pPr marL="440100" lvl="1" indent="-234900">
                  <a:buFont typeface="+mj-lt"/>
                  <a:buAutoNum type="arabicPeriod"/>
                </a:pPr>
                <a:r>
                  <a:rPr lang="en-US" dirty="0"/>
                  <a:t>Players send their inputs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𝑖𝑑𝑒𝑎𝑙</m:t>
                        </m:r>
                      </m:sub>
                    </m:sSub>
                  </m:oMath>
                </a14:m>
                <a:endParaRPr lang="en-US" dirty="0"/>
              </a:p>
              <a:p>
                <a:pPr marL="440100" lvl="1" indent="-234900">
                  <a:buFont typeface="+mj-lt"/>
                  <a:buAutoNum type="arabicPeriod"/>
                </a:pPr>
                <a:r>
                  <a:rPr lang="fr-CH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𝑖𝑑𝑒𝑎𝑙</m:t>
                        </m:r>
                      </m:sub>
                    </m:sSub>
                  </m:oMath>
                </a14:m>
                <a:r>
                  <a:rPr lang="en-US" dirty="0"/>
                  <a:t> computes the outputs according to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marL="440100" lvl="1" indent="-234900">
                  <a:buFont typeface="+mj-lt"/>
                  <a:buAutoNum type="arabicPeriod"/>
                </a:pPr>
                <a:r>
                  <a:rPr lang="fr-CH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CH" i="1">
                            <a:latin typeface="Cambria Math" panose="02040503050406030204" pitchFamily="18" charset="0"/>
                          </a:rPr>
                          <m:t>𝑖𝑑𝑒𝑎𝑙</m:t>
                        </m:r>
                      </m:sub>
                    </m:sSub>
                  </m:oMath>
                </a14:m>
                <a:r>
                  <a:rPr lang="en-US" dirty="0"/>
                  <a:t> sends each party its respective output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D943DB-3949-D442-94A8-DE87187B40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067940" y="1387893"/>
                <a:ext cx="3886200" cy="4195166"/>
              </a:xfrm>
              <a:blipFill>
                <a:blip r:embed="rId9"/>
                <a:stretch>
                  <a:fillRect l="-1948" t="-3003"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EEF218AD-F0A4-A14E-9178-FB632808DF05}"/>
              </a:ext>
            </a:extLst>
          </p:cNvPr>
          <p:cNvSpPr/>
          <p:nvPr/>
        </p:nvSpPr>
        <p:spPr>
          <a:xfrm>
            <a:off x="432809" y="803676"/>
            <a:ext cx="7943850" cy="423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We need a better </a:t>
            </a:r>
            <a:r>
              <a:rPr lang="en-US" sz="1600" b="1" dirty="0"/>
              <a:t>security definition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D38A2-0164-6C4F-B80E-1A9B9F92A3E9}"/>
              </a:ext>
            </a:extLst>
          </p:cNvPr>
          <p:cNvSpPr/>
          <p:nvPr/>
        </p:nvSpPr>
        <p:spPr>
          <a:xfrm>
            <a:off x="2153100" y="5829509"/>
            <a:ext cx="7886700" cy="512939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 tIns="90000" bIns="90000" numCol="1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/>
              <a:t>Definition of security</a:t>
            </a:r>
            <a:r>
              <a:rPr lang="en-US" sz="1600" dirty="0"/>
              <a:t>: </a:t>
            </a:r>
            <a:r>
              <a:rPr lang="en-US" sz="1600" i="1" dirty="0"/>
              <a:t>a </a:t>
            </a:r>
            <a:r>
              <a:rPr lang="en-US" sz="1600" b="1" i="1" dirty="0">
                <a:solidFill>
                  <a:schemeClr val="accent2"/>
                </a:solidFill>
              </a:rPr>
              <a:t>real protocol</a:t>
            </a:r>
            <a:r>
              <a:rPr lang="en-US" sz="1600" b="1" i="1" dirty="0"/>
              <a:t> </a:t>
            </a:r>
            <a:r>
              <a:rPr lang="en-US" sz="1600" i="1" dirty="0"/>
              <a:t>is said to be secure if it emulates the </a:t>
            </a:r>
            <a:r>
              <a:rPr lang="en-US" sz="1600" b="1" i="1" dirty="0">
                <a:solidFill>
                  <a:schemeClr val="accent5"/>
                </a:solidFill>
              </a:rPr>
              <a:t>ideal execution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B120B1-16BC-EB42-BD30-3D817EDF2C4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8042" y="3947672"/>
            <a:ext cx="283877" cy="3089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48A9BC-C7D8-3A4E-A78B-306EB94643B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8588" y="4982893"/>
            <a:ext cx="283877" cy="3089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F49923-4522-F84A-A5AC-5E2A3797AAD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0065" y="4984957"/>
            <a:ext cx="283877" cy="3089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92BB28C-ACAB-F74E-A941-6791D6C299DC}"/>
              </a:ext>
            </a:extLst>
          </p:cNvPr>
          <p:cNvSpPr txBox="1"/>
          <p:nvPr/>
        </p:nvSpPr>
        <p:spPr>
          <a:xfrm>
            <a:off x="10035227" y="4554674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😇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30D9EEB-F18A-9149-88C0-5D6E92D009BC}"/>
              </a:ext>
            </a:extLst>
          </p:cNvPr>
          <p:cNvCxnSpPr>
            <a:cxnSpLocks/>
          </p:cNvCxnSpPr>
          <p:nvPr/>
        </p:nvCxnSpPr>
        <p:spPr>
          <a:xfrm flipH="1" flipV="1">
            <a:off x="10498971" y="5018522"/>
            <a:ext cx="253989" cy="154491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BEAA6A7-B989-054A-A759-69DDB4789519}"/>
              </a:ext>
            </a:extLst>
          </p:cNvPr>
          <p:cNvCxnSpPr>
            <a:cxnSpLocks/>
          </p:cNvCxnSpPr>
          <p:nvPr/>
        </p:nvCxnSpPr>
        <p:spPr>
          <a:xfrm flipV="1">
            <a:off x="9885507" y="5018522"/>
            <a:ext cx="253604" cy="156555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55451C8-576D-DE47-AD82-5365570FF2C2}"/>
              </a:ext>
            </a:extLst>
          </p:cNvPr>
          <p:cNvCxnSpPr>
            <a:cxnSpLocks/>
          </p:cNvCxnSpPr>
          <p:nvPr/>
        </p:nvCxnSpPr>
        <p:spPr>
          <a:xfrm>
            <a:off x="10282476" y="4256655"/>
            <a:ext cx="2764" cy="298019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1783D9F-0340-A745-8BE0-8138B66060ED}"/>
              </a:ext>
            </a:extLst>
          </p:cNvPr>
          <p:cNvCxnSpPr>
            <a:cxnSpLocks/>
          </p:cNvCxnSpPr>
          <p:nvPr/>
        </p:nvCxnSpPr>
        <p:spPr>
          <a:xfrm flipH="1" flipV="1">
            <a:off x="10365608" y="4256655"/>
            <a:ext cx="2764" cy="298019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0AB7AFF-D279-8F4F-91F7-00C1E0A70D22}"/>
              </a:ext>
            </a:extLst>
          </p:cNvPr>
          <p:cNvCxnSpPr>
            <a:cxnSpLocks/>
          </p:cNvCxnSpPr>
          <p:nvPr/>
        </p:nvCxnSpPr>
        <p:spPr>
          <a:xfrm>
            <a:off x="10552410" y="4939317"/>
            <a:ext cx="242114" cy="156503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6207E3E-56FA-004B-A2BC-2DDD78B31324}"/>
              </a:ext>
            </a:extLst>
          </p:cNvPr>
          <p:cNvCxnSpPr>
            <a:cxnSpLocks/>
          </p:cNvCxnSpPr>
          <p:nvPr/>
        </p:nvCxnSpPr>
        <p:spPr>
          <a:xfrm flipV="1">
            <a:off x="9848249" y="4951193"/>
            <a:ext cx="253604" cy="156555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1BDD3D1B-6885-F94F-BABC-FA25492521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809" y="1387893"/>
            <a:ext cx="3886200" cy="4195166"/>
          </a:xfrm>
          <a:ln>
            <a:solidFill>
              <a:schemeClr val="accent2"/>
            </a:solidFill>
          </a:ln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b="1" dirty="0"/>
              <a:t>Real world</a:t>
            </a:r>
          </a:p>
          <a:p>
            <a:r>
              <a:rPr lang="en-US" dirty="0"/>
              <a:t>No trusted third party exists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Real protocol</a:t>
            </a:r>
          </a:p>
          <a:p>
            <a:pPr lvl="1"/>
            <a:r>
              <a:rPr lang="en-US" dirty="0"/>
              <a:t>Players freely interact together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9A7290E-E26F-8948-B733-2F21ABBA0B5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2118" y="3964276"/>
            <a:ext cx="283877" cy="3089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85504C3-42E0-084F-94A0-FDDF15A0443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2664" y="4999497"/>
            <a:ext cx="283877" cy="30898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E558FCF-869D-1945-B171-21EA25A2A4E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4141" y="5001561"/>
            <a:ext cx="283877" cy="308982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6019692-6EC4-7E4A-8501-6EE6C41BCB07}"/>
              </a:ext>
            </a:extLst>
          </p:cNvPr>
          <p:cNvCxnSpPr>
            <a:cxnSpLocks/>
          </p:cNvCxnSpPr>
          <p:nvPr/>
        </p:nvCxnSpPr>
        <p:spPr>
          <a:xfrm flipV="1">
            <a:off x="1728018" y="4386823"/>
            <a:ext cx="424699" cy="612675"/>
          </a:xfrm>
          <a:prstGeom prst="straightConnector1">
            <a:avLst/>
          </a:prstGeom>
          <a:ln w="127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D93FF6-EBBC-F944-8151-CAD0C0A629FE}"/>
              </a:ext>
            </a:extLst>
          </p:cNvPr>
          <p:cNvCxnSpPr>
            <a:cxnSpLocks/>
          </p:cNvCxnSpPr>
          <p:nvPr/>
        </p:nvCxnSpPr>
        <p:spPr>
          <a:xfrm flipH="1" flipV="1">
            <a:off x="2301901" y="4394491"/>
            <a:ext cx="370763" cy="605007"/>
          </a:xfrm>
          <a:prstGeom prst="straightConnector1">
            <a:avLst/>
          </a:prstGeom>
          <a:ln w="127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BA66B8C-3B81-8648-8AA2-50696C34DDAC}"/>
              </a:ext>
            </a:extLst>
          </p:cNvPr>
          <p:cNvCxnSpPr>
            <a:cxnSpLocks/>
            <a:stCxn id="36" idx="1"/>
            <a:endCxn id="37" idx="3"/>
          </p:cNvCxnSpPr>
          <p:nvPr/>
        </p:nvCxnSpPr>
        <p:spPr>
          <a:xfrm flipH="1">
            <a:off x="1728017" y="5153988"/>
            <a:ext cx="944646" cy="2064"/>
          </a:xfrm>
          <a:prstGeom prst="straightConnector1">
            <a:avLst/>
          </a:prstGeom>
          <a:ln w="127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E94975B2-B900-FD41-AE9E-4C15308E875E}"/>
              </a:ext>
            </a:extLst>
          </p:cNvPr>
          <p:cNvSpPr/>
          <p:nvPr/>
        </p:nvSpPr>
        <p:spPr>
          <a:xfrm>
            <a:off x="1181740" y="3923131"/>
            <a:ext cx="1942720" cy="1567544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3477044-5203-0B45-9157-5DDD7647A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B1D2F-92F6-4C4B-85C8-7AD7E17DD0B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76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9" grpId="0"/>
      <p:bldP spid="40" grpId="0"/>
      <p:bldP spid="41" grpId="0"/>
      <p:bldP spid="42" grpId="0"/>
      <p:bldP spid="43" grpId="0"/>
      <p:bldP spid="44" grpId="0"/>
      <p:bldP spid="45" grpId="0" animBg="1"/>
      <p:bldP spid="6" grpId="0" animBg="1"/>
      <p:bldP spid="15" grpId="0"/>
      <p:bldP spid="4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E231B61B-F47A-A94C-9D54-3A343342B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977" y="-254524"/>
            <a:ext cx="10515600" cy="1325563"/>
          </a:xfrm>
        </p:spPr>
        <p:txBody>
          <a:bodyPr/>
          <a:lstStyle/>
          <a:p>
            <a:r>
              <a:rPr lang="en-US" altLang="en-US" dirty="0"/>
              <a:t>Generalized Security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317A9-9BAD-3244-B5D1-54B8F6872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1011" y="1647703"/>
            <a:ext cx="10718463" cy="4699658"/>
          </a:xfrm>
        </p:spPr>
        <p:txBody>
          <a:bodyPr>
            <a:normAutofit/>
          </a:bodyPr>
          <a:lstStyle/>
          <a:p>
            <a:r>
              <a:rPr lang="en-US" b="1" dirty="0"/>
              <a:t>Alternative formulation</a:t>
            </a:r>
            <a:r>
              <a:rPr lang="en-US" dirty="0"/>
              <a:t>: </a:t>
            </a:r>
            <a:r>
              <a:rPr lang="en-US" i="1" dirty="0"/>
              <a:t>A real protocol is said to be secure if no adversary can do </a:t>
            </a:r>
            <a:r>
              <a:rPr lang="en-US" b="1" i="1" dirty="0"/>
              <a:t>more harm</a:t>
            </a:r>
            <a:r>
              <a:rPr lang="en-US" i="1" dirty="0"/>
              <a:t> in a real execution than in an ideal execution by a trusted third party</a:t>
            </a:r>
            <a:endParaRPr lang="en-US" dirty="0"/>
          </a:p>
          <a:p>
            <a:r>
              <a:rPr lang="en-US" dirty="0"/>
              <a:t>Implies all previous 5 security requirements in a general way while avoiding formulating them in an </a:t>
            </a:r>
            <a:r>
              <a:rPr lang="en-US" b="1" dirty="0"/>
              <a:t>ambiguous</a:t>
            </a:r>
            <a:r>
              <a:rPr lang="en-US" dirty="0"/>
              <a:t> way.</a:t>
            </a:r>
          </a:p>
          <a:p>
            <a:pPr marL="457200" lvl="1" indent="0">
              <a:buNone/>
            </a:pPr>
            <a:r>
              <a:rPr lang="en-US" sz="1400" dirty="0"/>
              <a:t>Ex 1: Privacy Requirement for </a:t>
            </a:r>
            <a:r>
              <a:rPr lang="en-US" sz="1400" dirty="0" err="1"/>
              <a:t>SecureSum</a:t>
            </a:r>
            <a:r>
              <a:rPr lang="en-US" sz="1400" dirty="0"/>
              <a:t> with 2 player: even an ideal execution cannot protect inputs</a:t>
            </a:r>
          </a:p>
          <a:p>
            <a:pPr marL="457200" lvl="1" indent="0">
              <a:buNone/>
            </a:pPr>
            <a:r>
              <a:rPr lang="en-US" sz="1400" dirty="0"/>
              <a:t>Ex 2: Correctness Requirement: even an ideal execution cannot prevent parties from lying </a:t>
            </a:r>
            <a:endParaRPr lang="en-US" sz="2800" dirty="0"/>
          </a:p>
          <a:p>
            <a:r>
              <a:rPr lang="en-US" dirty="0"/>
              <a:t>Also provides a nice way of </a:t>
            </a:r>
            <a:r>
              <a:rPr lang="en-US" b="1" dirty="0"/>
              <a:t>abstracting</a:t>
            </a:r>
            <a:r>
              <a:rPr lang="en-US" dirty="0"/>
              <a:t> an MPC protocol to its </a:t>
            </a:r>
            <a:r>
              <a:rPr lang="en-US" b="1" dirty="0"/>
              <a:t>functionality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1B08BF-E41B-A74D-B333-003AC85531DB}"/>
              </a:ext>
            </a:extLst>
          </p:cNvPr>
          <p:cNvSpPr/>
          <p:nvPr/>
        </p:nvSpPr>
        <p:spPr>
          <a:xfrm>
            <a:off x="981012" y="981383"/>
            <a:ext cx="9059688" cy="512939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 tIns="90000" bIns="90000" numCol="1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/>
              <a:t>Definition of security</a:t>
            </a:r>
            <a:r>
              <a:rPr lang="en-US" sz="1600" dirty="0"/>
              <a:t>: </a:t>
            </a:r>
            <a:r>
              <a:rPr lang="en-US" sz="1600" i="1" dirty="0"/>
              <a:t>a </a:t>
            </a:r>
            <a:r>
              <a:rPr lang="en-US" sz="1600" b="1" i="1" dirty="0"/>
              <a:t>real protocol </a:t>
            </a:r>
            <a:r>
              <a:rPr lang="en-US" sz="1600" i="1" dirty="0"/>
              <a:t>is said to be secure if it emulates the </a:t>
            </a:r>
            <a:r>
              <a:rPr lang="en-US" sz="1600" b="1" i="1" dirty="0"/>
              <a:t>ideal execution </a:t>
            </a:r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DD40D48C-4BB8-1C4C-88B3-0807B79AAE8B}"/>
              </a:ext>
            </a:extLst>
          </p:cNvPr>
          <p:cNvSpPr/>
          <p:nvPr/>
        </p:nvSpPr>
        <p:spPr>
          <a:xfrm>
            <a:off x="5882151" y="4745786"/>
            <a:ext cx="2420006" cy="2034953"/>
          </a:xfrm>
          <a:prstGeom prst="cloud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8C549825-FC74-D94D-9749-660DB34DAC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7219" y="5024793"/>
            <a:ext cx="283877" cy="30898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7932819-A37D-5446-9BA6-5D87437D89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7765" y="6060014"/>
            <a:ext cx="283877" cy="30898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583148E-4105-C94F-A075-88157E6974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9242" y="6062078"/>
            <a:ext cx="283877" cy="308982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3473EF1-A60B-E04D-AEA6-86FF45F72EA0}"/>
              </a:ext>
            </a:extLst>
          </p:cNvPr>
          <p:cNvSpPr txBox="1"/>
          <p:nvPr/>
        </p:nvSpPr>
        <p:spPr>
          <a:xfrm>
            <a:off x="6854404" y="563179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😇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88F1B47-293A-9646-AF40-7A5D05D7B1CC}"/>
              </a:ext>
            </a:extLst>
          </p:cNvPr>
          <p:cNvCxnSpPr>
            <a:cxnSpLocks/>
          </p:cNvCxnSpPr>
          <p:nvPr/>
        </p:nvCxnSpPr>
        <p:spPr>
          <a:xfrm flipH="1" flipV="1">
            <a:off x="7318148" y="6095643"/>
            <a:ext cx="253989" cy="154491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EBD51EE-35E3-8045-9A6A-974DF42EB2D0}"/>
              </a:ext>
            </a:extLst>
          </p:cNvPr>
          <p:cNvCxnSpPr>
            <a:cxnSpLocks/>
          </p:cNvCxnSpPr>
          <p:nvPr/>
        </p:nvCxnSpPr>
        <p:spPr>
          <a:xfrm flipV="1">
            <a:off x="6704684" y="6095643"/>
            <a:ext cx="253604" cy="156555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BCA458C-77F5-334B-B82E-38162DB96A1F}"/>
              </a:ext>
            </a:extLst>
          </p:cNvPr>
          <p:cNvCxnSpPr>
            <a:cxnSpLocks/>
          </p:cNvCxnSpPr>
          <p:nvPr/>
        </p:nvCxnSpPr>
        <p:spPr>
          <a:xfrm>
            <a:off x="7101653" y="5333776"/>
            <a:ext cx="2764" cy="298019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5EC9A3-7A6D-7C40-B0EF-187A0DD74723}"/>
              </a:ext>
            </a:extLst>
          </p:cNvPr>
          <p:cNvCxnSpPr>
            <a:cxnSpLocks/>
          </p:cNvCxnSpPr>
          <p:nvPr/>
        </p:nvCxnSpPr>
        <p:spPr>
          <a:xfrm flipH="1" flipV="1">
            <a:off x="7184785" y="5333776"/>
            <a:ext cx="2764" cy="298019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FB1D0DB-2D4A-684E-8C91-8FEAC11DCD5E}"/>
              </a:ext>
            </a:extLst>
          </p:cNvPr>
          <p:cNvCxnSpPr>
            <a:cxnSpLocks/>
          </p:cNvCxnSpPr>
          <p:nvPr/>
        </p:nvCxnSpPr>
        <p:spPr>
          <a:xfrm>
            <a:off x="7371587" y="6016438"/>
            <a:ext cx="242114" cy="156503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FFEE5A6-FEFA-5343-8B1B-510C20B77801}"/>
              </a:ext>
            </a:extLst>
          </p:cNvPr>
          <p:cNvCxnSpPr>
            <a:cxnSpLocks/>
          </p:cNvCxnSpPr>
          <p:nvPr/>
        </p:nvCxnSpPr>
        <p:spPr>
          <a:xfrm flipV="1">
            <a:off x="6667426" y="6028314"/>
            <a:ext cx="253604" cy="156555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0D253317-2CDA-6F46-81B0-6188120077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7012" y="5022146"/>
            <a:ext cx="283877" cy="308982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5C512A7F-46DA-0D4B-BC98-B081EB2867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7558" y="6057367"/>
            <a:ext cx="283877" cy="30898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913EF53-8348-8D41-80AF-137AF7852C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9035" y="6059431"/>
            <a:ext cx="283877" cy="308982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FC315F3-B74F-6246-94A1-DAA4C22916C9}"/>
              </a:ext>
            </a:extLst>
          </p:cNvPr>
          <p:cNvCxnSpPr>
            <a:cxnSpLocks/>
          </p:cNvCxnSpPr>
          <p:nvPr/>
        </p:nvCxnSpPr>
        <p:spPr>
          <a:xfrm flipV="1">
            <a:off x="3952912" y="5444693"/>
            <a:ext cx="424699" cy="612675"/>
          </a:xfrm>
          <a:prstGeom prst="straightConnector1">
            <a:avLst/>
          </a:prstGeom>
          <a:ln w="127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398D01E-5E30-7841-9028-0450DE820762}"/>
              </a:ext>
            </a:extLst>
          </p:cNvPr>
          <p:cNvCxnSpPr>
            <a:cxnSpLocks/>
          </p:cNvCxnSpPr>
          <p:nvPr/>
        </p:nvCxnSpPr>
        <p:spPr>
          <a:xfrm flipH="1" flipV="1">
            <a:off x="4526795" y="5452361"/>
            <a:ext cx="370763" cy="605007"/>
          </a:xfrm>
          <a:prstGeom prst="straightConnector1">
            <a:avLst/>
          </a:prstGeom>
          <a:ln w="127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09298FE-2378-8E48-A9EC-B396B43094F6}"/>
              </a:ext>
            </a:extLst>
          </p:cNvPr>
          <p:cNvCxnSpPr>
            <a:cxnSpLocks/>
            <a:stCxn id="63" idx="1"/>
            <a:endCxn id="64" idx="3"/>
          </p:cNvCxnSpPr>
          <p:nvPr/>
        </p:nvCxnSpPr>
        <p:spPr>
          <a:xfrm flipH="1">
            <a:off x="3952911" y="6211858"/>
            <a:ext cx="944646" cy="2064"/>
          </a:xfrm>
          <a:prstGeom prst="straightConnector1">
            <a:avLst/>
          </a:prstGeom>
          <a:ln w="127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5AE204D8-5D00-A843-A70C-9A77F1A851AC}"/>
              </a:ext>
            </a:extLst>
          </p:cNvPr>
          <p:cNvSpPr/>
          <p:nvPr/>
        </p:nvSpPr>
        <p:spPr>
          <a:xfrm>
            <a:off x="3445035" y="4906103"/>
            <a:ext cx="1942720" cy="1567544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0735507-F8FA-2042-93D6-0351EB19D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B1D2F-92F6-4C4B-85C8-7AD7E17DD0B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108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6EA63-9619-3147-8899-270BC8316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265" y="231400"/>
            <a:ext cx="11174506" cy="5760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Example: How much do 5 people collectively earn 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1EDA19-3362-C447-B4E9-0EC39E2201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9723" y="990512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u="sng" dirty="0"/>
                  <a:t>Problem statement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Players want to compute the sum of their salaries without revealing them</a:t>
                </a: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u="sng" dirty="0"/>
                  <a:t>Realization</a:t>
                </a:r>
                <a:r>
                  <a:rPr lang="en-US" dirty="0"/>
                  <a:t>: </a:t>
                </a:r>
                <a:endParaRPr lang="en-US" sz="1600" dirty="0"/>
              </a:p>
              <a:p>
                <a:r>
                  <a:rPr lang="en-US" dirty="0"/>
                  <a:t>A first (bogus) attempt:</a:t>
                </a:r>
              </a:p>
              <a:p>
                <a:pPr lvl="1"/>
                <a:r>
                  <a:rPr lang="en-US" dirty="0"/>
                  <a:t>Assume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∑</m:t>
                    </m:r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CH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Consider inputs and +, - operation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</a:t>
                </a:r>
                <a:r>
                  <a:rPr lang="en-US" b="1" i="1" dirty="0" err="1"/>
                  <a:t>SecureSum</a:t>
                </a:r>
                <a:r>
                  <a:rPr lang="en-US" dirty="0"/>
                  <a:t> protocol: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1EDA19-3362-C447-B4E9-0EC39E2201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9723" y="990512"/>
                <a:ext cx="10515600" cy="4351338"/>
              </a:xfrm>
              <a:blipFill>
                <a:blip r:embed="rId2"/>
                <a:stretch>
                  <a:fillRect l="-1206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5DF2C8E-28EF-B844-A850-CA46813A17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4733" y="5654317"/>
            <a:ext cx="396285" cy="4313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3B4E53-FCC2-C64D-9BF8-A4BC5548A1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4137" y="4388797"/>
            <a:ext cx="396285" cy="4313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1BEA3F-C5A7-4545-B2D4-F1942AEDFF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7948" y="3615942"/>
            <a:ext cx="396285" cy="4313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DAF65E-F675-C343-B213-180B7D1779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7629" y="4372048"/>
            <a:ext cx="396285" cy="4313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982E3C-8170-C542-BCF6-1C2FB7B1EF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3409" y="5654317"/>
            <a:ext cx="396285" cy="4313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C5C719B-0A7E-564F-9441-34E50EC68CC9}"/>
                  </a:ext>
                </a:extLst>
              </p:cNvPr>
              <p:cNvSpPr/>
              <p:nvPr/>
            </p:nvSpPr>
            <p:spPr>
              <a:xfrm>
                <a:off x="7824786" y="4347761"/>
                <a:ext cx="460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C5C719B-0A7E-564F-9441-34E50EC68C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786" y="4347761"/>
                <a:ext cx="46076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4BBD02E-EEEF-4747-82DB-E097843E1191}"/>
                  </a:ext>
                </a:extLst>
              </p:cNvPr>
              <p:cNvSpPr/>
              <p:nvPr/>
            </p:nvSpPr>
            <p:spPr>
              <a:xfrm>
                <a:off x="9323047" y="3266028"/>
                <a:ext cx="4660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4BBD02E-EEEF-4747-82DB-E097843E11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3047" y="3266028"/>
                <a:ext cx="4660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1FDF74E-DA01-2740-BAD6-C2707DA08A94}"/>
                  </a:ext>
                </a:extLst>
              </p:cNvPr>
              <p:cNvSpPr/>
              <p:nvPr/>
            </p:nvSpPr>
            <p:spPr>
              <a:xfrm>
                <a:off x="10826937" y="4451892"/>
                <a:ext cx="4660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1FDF74E-DA01-2740-BAD6-C2707DA08A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6937" y="4451892"/>
                <a:ext cx="46608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A273370-15F2-444E-9C69-860B4B4AF810}"/>
                  </a:ext>
                </a:extLst>
              </p:cNvPr>
              <p:cNvSpPr/>
              <p:nvPr/>
            </p:nvSpPr>
            <p:spPr>
              <a:xfrm>
                <a:off x="10080699" y="5987020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A273370-15F2-444E-9C69-860B4B4AF8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0699" y="5987020"/>
                <a:ext cx="46609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EB757C5-6B30-F44F-9D0E-C18D3B388BDE}"/>
                  </a:ext>
                </a:extLst>
              </p:cNvPr>
              <p:cNvSpPr/>
              <p:nvPr/>
            </p:nvSpPr>
            <p:spPr>
              <a:xfrm>
                <a:off x="8634314" y="5987020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EB757C5-6B30-F44F-9D0E-C18D3B388B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4314" y="5987020"/>
                <a:ext cx="46609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20D18BA-C30C-5342-9AA1-70491A4B6E39}"/>
              </a:ext>
            </a:extLst>
          </p:cNvPr>
          <p:cNvCxnSpPr>
            <a:cxnSpLocks/>
          </p:cNvCxnSpPr>
          <p:nvPr/>
        </p:nvCxnSpPr>
        <p:spPr>
          <a:xfrm flipV="1">
            <a:off x="8512108" y="3859679"/>
            <a:ext cx="718457" cy="4631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07D5EE-4316-6B49-AC77-40BFA827AF26}"/>
              </a:ext>
            </a:extLst>
          </p:cNvPr>
          <p:cNvCxnSpPr>
            <a:cxnSpLocks/>
          </p:cNvCxnSpPr>
          <p:nvPr/>
        </p:nvCxnSpPr>
        <p:spPr>
          <a:xfrm>
            <a:off x="9815913" y="3858864"/>
            <a:ext cx="645657" cy="5175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CDDB6B2-AA8C-7040-9D29-D43FE3329B40}"/>
              </a:ext>
            </a:extLst>
          </p:cNvPr>
          <p:cNvCxnSpPr>
            <a:cxnSpLocks/>
          </p:cNvCxnSpPr>
          <p:nvPr/>
        </p:nvCxnSpPr>
        <p:spPr>
          <a:xfrm flipH="1">
            <a:off x="10394345" y="4921568"/>
            <a:ext cx="291704" cy="6973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FBF5FF1-A255-4E42-9AFF-DB53E0EC7F31}"/>
              </a:ext>
            </a:extLst>
          </p:cNvPr>
          <p:cNvCxnSpPr>
            <a:cxnSpLocks/>
          </p:cNvCxnSpPr>
          <p:nvPr/>
        </p:nvCxnSpPr>
        <p:spPr>
          <a:xfrm flipH="1">
            <a:off x="9127696" y="5822992"/>
            <a:ext cx="79350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3B660C7-860E-4E4F-9107-08CD672AF827}"/>
              </a:ext>
            </a:extLst>
          </p:cNvPr>
          <p:cNvCxnSpPr>
            <a:cxnSpLocks/>
          </p:cNvCxnSpPr>
          <p:nvPr/>
        </p:nvCxnSpPr>
        <p:spPr>
          <a:xfrm flipH="1" flipV="1">
            <a:off x="8383585" y="4921568"/>
            <a:ext cx="252523" cy="6973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D8C55EE-2103-E947-83F2-5D93DA4485F0}"/>
                  </a:ext>
                </a:extLst>
              </p:cNvPr>
              <p:cNvSpPr/>
              <p:nvPr/>
            </p:nvSpPr>
            <p:spPr>
              <a:xfrm>
                <a:off x="7828033" y="3858863"/>
                <a:ext cx="1001643" cy="21544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CH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H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H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CH" sz="1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CH" sz="1400" i="1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D8C55EE-2103-E947-83F2-5D93DA4485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033" y="3858863"/>
                <a:ext cx="1001643" cy="215444"/>
              </a:xfrm>
              <a:prstGeom prst="rect">
                <a:avLst/>
              </a:prstGeom>
              <a:blipFill>
                <a:blip r:embed="rId9"/>
                <a:stretch>
                  <a:fillRect l="-375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8E65FA9-1132-EE4B-8AA7-B80E99749B62}"/>
                  </a:ext>
                </a:extLst>
              </p:cNvPr>
              <p:cNvSpPr/>
              <p:nvPr/>
            </p:nvSpPr>
            <p:spPr>
              <a:xfrm>
                <a:off x="10176911" y="3873620"/>
                <a:ext cx="1139866" cy="21544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CH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CH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H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CH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CH" sz="1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H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H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8E65FA9-1132-EE4B-8AA7-B80E99749B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6911" y="3873620"/>
                <a:ext cx="1139866" cy="215444"/>
              </a:xfrm>
              <a:prstGeom prst="rect">
                <a:avLst/>
              </a:prstGeom>
              <a:blipFill>
                <a:blip r:embed="rId10"/>
                <a:stretch>
                  <a:fillRect l="-329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99761D3-F194-3947-A76F-DE15EB866F08}"/>
                  </a:ext>
                </a:extLst>
              </p:cNvPr>
              <p:cNvSpPr/>
              <p:nvPr/>
            </p:nvSpPr>
            <p:spPr>
              <a:xfrm>
                <a:off x="10608381" y="5304836"/>
                <a:ext cx="1139866" cy="21544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CH" sz="1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CH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H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CH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CH" sz="1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H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H" sz="1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99761D3-F194-3947-A76F-DE15EB866F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8381" y="5304836"/>
                <a:ext cx="1139866" cy="215444"/>
              </a:xfrm>
              <a:prstGeom prst="rect">
                <a:avLst/>
              </a:prstGeom>
              <a:blipFill>
                <a:blip r:embed="rId11"/>
                <a:stretch>
                  <a:fillRect l="-3297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455E6011-8ECF-9243-A267-AAA2A8A23FE9}"/>
                  </a:ext>
                </a:extLst>
              </p:cNvPr>
              <p:cNvSpPr/>
              <p:nvPr/>
            </p:nvSpPr>
            <p:spPr>
              <a:xfrm>
                <a:off x="8955836" y="5929510"/>
                <a:ext cx="1139866" cy="21544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CH" sz="14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r-CH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H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CH" sz="1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CH" sz="1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H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H" sz="14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455E6011-8ECF-9243-A267-AAA2A8A23F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5836" y="5929510"/>
                <a:ext cx="1139866" cy="215444"/>
              </a:xfrm>
              <a:prstGeom prst="rect">
                <a:avLst/>
              </a:prstGeom>
              <a:blipFill>
                <a:blip r:embed="rId12"/>
                <a:stretch>
                  <a:fillRect l="-3297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419714B-DB50-0741-9277-92357087E42B}"/>
                  </a:ext>
                </a:extLst>
              </p:cNvPr>
              <p:cNvSpPr/>
              <p:nvPr/>
            </p:nvSpPr>
            <p:spPr>
              <a:xfrm>
                <a:off x="7315880" y="5293502"/>
                <a:ext cx="1139866" cy="21544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CH" sz="140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fr-CH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H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CH" sz="14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r-CH" sz="1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H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H" sz="140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419714B-DB50-0741-9277-92357087E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880" y="5293502"/>
                <a:ext cx="1139866" cy="215444"/>
              </a:xfrm>
              <a:prstGeom prst="rect">
                <a:avLst/>
              </a:prstGeom>
              <a:blipFill>
                <a:blip r:embed="rId13"/>
                <a:stretch>
                  <a:fillRect l="-444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10783A1-009F-8149-BD74-4A6F8A84F175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8563913" y="4144327"/>
            <a:ext cx="807174" cy="44338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1AB1CF0-76AB-4641-8CC1-F743F1782D72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8563913" y="4587714"/>
            <a:ext cx="1612998" cy="793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42B12E2-F2C7-A043-9733-6349A3229036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8563914" y="4587713"/>
            <a:ext cx="1479877" cy="103879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00947F4-8AA4-7841-B098-BF3D7AF8E69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8563913" y="4587714"/>
            <a:ext cx="303446" cy="85520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2F51789-E224-8A47-BFF4-AD8DFD0DF396}"/>
                  </a:ext>
                </a:extLst>
              </p:cNvPr>
              <p:cNvSpPr/>
              <p:nvPr/>
            </p:nvSpPr>
            <p:spPr>
              <a:xfrm>
                <a:off x="8559913" y="4484362"/>
                <a:ext cx="1067223" cy="21544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H" sz="1400" i="1">
                          <a:latin typeface="Cambria Math" panose="02040503050406030204" pitchFamily="18" charset="0"/>
                        </a:rPr>
                        <m:t>∑</m:t>
                      </m:r>
                      <m:sSub>
                        <m:sSubPr>
                          <m:ctrlPr>
                            <a:rPr lang="fr-CH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H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CH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H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CH" sz="140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fr-CH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CH" sz="1400" i="1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2F51789-E224-8A47-BFF4-AD8DFD0DF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9913" y="4484362"/>
                <a:ext cx="1067223" cy="215444"/>
              </a:xfrm>
              <a:prstGeom prst="rect">
                <a:avLst/>
              </a:prstGeom>
              <a:blipFill>
                <a:blip r:embed="rId14"/>
                <a:stretch>
                  <a:fillRect l="-7059" r="-1176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CE4A4FF-0B4F-DD47-AF0C-6CA96F58E6C2}"/>
                  </a:ext>
                </a:extLst>
              </p:cNvPr>
              <p:cNvSpPr/>
              <p:nvPr/>
            </p:nvSpPr>
            <p:spPr>
              <a:xfrm>
                <a:off x="6734818" y="4385855"/>
                <a:ext cx="904222" cy="3926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sz="1400" i="1">
                          <a:latin typeface="Cambria Math" panose="02040503050406030204" pitchFamily="18" charset="0"/>
                        </a:rPr>
                        <m:t>𝑟</m:t>
                      </m:r>
                      <m:groupChr>
                        <m:groupChrPr>
                          <m:chr m:val="←"/>
                          <m:vertJc m:val="bot"/>
                          <m:ctrlPr>
                            <a:rPr lang="fr-CH" sz="14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sty m:val="p"/>
                            </m:rPr>
                            <a:rPr lang="fr-CH" sz="1400">
                              <a:latin typeface="Cambria Math" panose="02040503050406030204" pitchFamily="18" charset="0"/>
                            </a:rPr>
                            <m:t>Unif</m:t>
                          </m:r>
                          <m:r>
                            <a:rPr lang="fr-CH" sz="1400" i="1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groupChr>
                      <m:sSub>
                        <m:sSubPr>
                          <m:ctrlPr>
                            <a:rPr lang="fr-CH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1400" i="1">
                              <a:latin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fr-CH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CE4A4FF-0B4F-DD47-AF0C-6CA96F58E6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4818" y="4385855"/>
                <a:ext cx="904222" cy="39260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92162BD5-6178-3C4D-B061-230CA2898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57117" y="6356352"/>
            <a:ext cx="897875" cy="365125"/>
          </a:xfrm>
        </p:spPr>
        <p:txBody>
          <a:bodyPr/>
          <a:lstStyle/>
          <a:p>
            <a:fld id="{133B1D2F-92F6-4C4B-85C8-7AD7E17DD0B7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922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47" grpId="0" animBg="1"/>
      <p:bldP spid="48" grpId="0" animBg="1"/>
      <p:bldP spid="49" grpId="0" animBg="1"/>
      <p:bldP spid="50" grpId="0" animBg="1"/>
      <p:bldP spid="51" grpId="0" animBg="1"/>
      <p:bldP spid="66" grpId="0" animBg="1"/>
      <p:bldP spid="6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0BF6570-DD7F-C141-9E12-C3F5F93D3EFC}"/>
              </a:ext>
            </a:extLst>
          </p:cNvPr>
          <p:cNvSpPr/>
          <p:nvPr/>
        </p:nvSpPr>
        <p:spPr>
          <a:xfrm>
            <a:off x="7307620" y="3223468"/>
            <a:ext cx="2722793" cy="598724"/>
          </a:xfrm>
          <a:prstGeom prst="roundRect">
            <a:avLst/>
          </a:prstGeom>
          <a:solidFill>
            <a:srgbClr val="B88AE5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6EA63-9619-3147-8899-270BC8316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775" y="252000"/>
            <a:ext cx="11187953" cy="5760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Example: How much do 5 people collectively earn 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EDA19-3362-C447-B4E9-0EC39E220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111" y="949821"/>
            <a:ext cx="7886700" cy="545142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u="sng" dirty="0"/>
              <a:t>Requirements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2200" i="1" dirty="0"/>
              <a:t>Privacy</a:t>
            </a:r>
          </a:p>
          <a:p>
            <a:pPr marL="400050" lvl="1">
              <a:defRPr/>
            </a:pPr>
            <a:r>
              <a:rPr lang="en-US" dirty="0"/>
              <a:t>No party should learn anything more than its prescribed output</a:t>
            </a:r>
            <a:endParaRPr lang="en-US" i="1" dirty="0"/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2200" i="1" dirty="0"/>
              <a:t>Correctness</a:t>
            </a:r>
          </a:p>
          <a:p>
            <a:pPr marL="400050" lvl="1">
              <a:defRPr/>
            </a:pPr>
            <a:r>
              <a:rPr lang="en-US" dirty="0"/>
              <a:t>Each party is guaranteed that the output that it receives is correct</a:t>
            </a:r>
            <a:endParaRPr lang="en-US" u="sng" dirty="0"/>
          </a:p>
          <a:p>
            <a:pPr marL="0" indent="-285750">
              <a:buNone/>
              <a:defRPr/>
            </a:pPr>
            <a:endParaRPr lang="en-US" u="sng" dirty="0"/>
          </a:p>
          <a:p>
            <a:pPr marL="0" indent="-285750">
              <a:buNone/>
              <a:defRPr/>
            </a:pPr>
            <a:r>
              <a:rPr lang="en-US" u="sng" dirty="0"/>
              <a:t>Security Concerns</a:t>
            </a:r>
          </a:p>
          <a:p>
            <a:pPr marL="0" indent="-285750">
              <a:defRPr/>
            </a:pPr>
            <a:r>
              <a:rPr lang="en-US" dirty="0"/>
              <a:t>What if two players collude?</a:t>
            </a:r>
          </a:p>
          <a:p>
            <a:pPr marL="457200" lvl="1" indent="-285750">
              <a:defRPr/>
            </a:pPr>
            <a:r>
              <a:rPr lang="en-US" dirty="0"/>
              <a:t>Privacy requirement can break</a:t>
            </a:r>
          </a:p>
          <a:p>
            <a:pPr marL="0" indent="-285750">
              <a:defRPr/>
            </a:pPr>
            <a:r>
              <a:rPr lang="en-US" dirty="0"/>
              <a:t>What can the attacker do after breaking privacy?</a:t>
            </a:r>
          </a:p>
          <a:p>
            <a:pPr marL="457200" lvl="1" indent="-285750">
              <a:defRPr/>
            </a:pPr>
            <a:r>
              <a:rPr lang="en-US" dirty="0"/>
              <a:t>Change its own input</a:t>
            </a:r>
          </a:p>
          <a:p>
            <a:pPr marL="457200" lvl="1" indent="-285750">
              <a:defRPr/>
            </a:pPr>
            <a:r>
              <a:rPr lang="en-US" dirty="0"/>
              <a:t>Choose not to participate</a:t>
            </a:r>
          </a:p>
          <a:p>
            <a:pPr marL="457200" lvl="1" indent="-285750">
              <a:defRPr/>
            </a:pPr>
            <a:r>
              <a:rPr lang="en-US" dirty="0"/>
              <a:t>???</a:t>
            </a:r>
          </a:p>
          <a:p>
            <a:pPr marL="171450" lvl="1" indent="0">
              <a:buNone/>
              <a:defRPr/>
            </a:pPr>
            <a:r>
              <a:rPr lang="en-US" dirty="0">
                <a:sym typeface="Wingdings" pitchFamily="2" charset="2"/>
              </a:rPr>
              <a:t> It’s hard predict what the adversary will do !</a:t>
            </a:r>
            <a:endParaRPr lang="en-US" dirty="0"/>
          </a:p>
          <a:p>
            <a:pPr marL="0" indent="-285750"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Fix the protocol ?</a:t>
            </a:r>
          </a:p>
          <a:p>
            <a:pPr lvl="1">
              <a:defRPr/>
            </a:pPr>
            <a:r>
              <a:rPr lang="en-US" dirty="0"/>
              <a:t>We have found one security flaw, </a:t>
            </a:r>
            <a:r>
              <a:rPr lang="en-US" b="1" dirty="0"/>
              <a:t>how many other </a:t>
            </a:r>
            <a:r>
              <a:rPr lang="en-US" dirty="0"/>
              <a:t>remain ?</a:t>
            </a:r>
          </a:p>
          <a:p>
            <a:pPr lvl="1">
              <a:defRPr/>
            </a:pPr>
            <a:r>
              <a:rPr lang="en-US" dirty="0"/>
              <a:t>Iterative approach to security: </a:t>
            </a:r>
            <a:r>
              <a:rPr lang="en-US" sz="2200" dirty="0"/>
              <a:t>Find flaw, fix flaw, repeat </a:t>
            </a:r>
          </a:p>
          <a:p>
            <a:pPr marL="914400" lvl="2" indent="0">
              <a:buNone/>
              <a:defRPr/>
            </a:pPr>
            <a:r>
              <a:rPr lang="en-US" sz="2200" dirty="0">
                <a:sym typeface="Wingdings" pitchFamily="2" charset="2"/>
              </a:rPr>
              <a:t> software engineer do that, not cryptographers </a:t>
            </a:r>
            <a:endParaRPr lang="en-US" sz="2200" dirty="0"/>
          </a:p>
          <a:p>
            <a:pPr lvl="1"/>
            <a:r>
              <a:rPr lang="en-US" dirty="0"/>
              <a:t>Even if the protocol is correct: are the requirements exhaustive 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EABA806-5DBC-9D41-901B-19CACCCAC7D3}"/>
              </a:ext>
            </a:extLst>
          </p:cNvPr>
          <p:cNvGrpSpPr/>
          <p:nvPr/>
        </p:nvGrpSpPr>
        <p:grpSpPr>
          <a:xfrm>
            <a:off x="7313558" y="2520885"/>
            <a:ext cx="2722793" cy="2469706"/>
            <a:chOff x="4673708" y="3761923"/>
            <a:chExt cx="2967144" cy="28796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5DF2C8E-28EF-B844-A850-CA46813A1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71834" y="6138612"/>
              <a:ext cx="431849" cy="50292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43B4E53-FCC2-C64D-9BF8-A4BC5548A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09003" y="4663051"/>
              <a:ext cx="431849" cy="50292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F1BEA3F-C5A7-4545-B2D4-F1942AEDF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49055" y="3761923"/>
              <a:ext cx="431849" cy="50292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BDAF65E-F675-C343-B213-180B7D177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73708" y="4643522"/>
              <a:ext cx="431849" cy="5029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C982E3C-8170-C542-BCF6-1C2FB7B1E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28723" y="6138612"/>
              <a:ext cx="431849" cy="50292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C5C719B-0A7E-564F-9441-34E50EC68CC9}"/>
                  </a:ext>
                </a:extLst>
              </p:cNvPr>
              <p:cNvSpPr/>
              <p:nvPr/>
            </p:nvSpPr>
            <p:spPr>
              <a:xfrm>
                <a:off x="6970715" y="3260262"/>
                <a:ext cx="460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C5C719B-0A7E-564F-9441-34E50EC68C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715" y="3260262"/>
                <a:ext cx="46076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4BBD02E-EEEF-4747-82DB-E097843E1191}"/>
                  </a:ext>
                </a:extLst>
              </p:cNvPr>
              <p:cNvSpPr/>
              <p:nvPr/>
            </p:nvSpPr>
            <p:spPr>
              <a:xfrm>
                <a:off x="8468976" y="2178529"/>
                <a:ext cx="4660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4BBD02E-EEEF-4747-82DB-E097843E11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976" y="2178529"/>
                <a:ext cx="46608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1FDF74E-DA01-2740-BAD6-C2707DA08A94}"/>
                  </a:ext>
                </a:extLst>
              </p:cNvPr>
              <p:cNvSpPr/>
              <p:nvPr/>
            </p:nvSpPr>
            <p:spPr>
              <a:xfrm>
                <a:off x="9972866" y="3364393"/>
                <a:ext cx="4660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1FDF74E-DA01-2740-BAD6-C2707DA08A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2866" y="3364393"/>
                <a:ext cx="4660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A273370-15F2-444E-9C69-860B4B4AF810}"/>
                  </a:ext>
                </a:extLst>
              </p:cNvPr>
              <p:cNvSpPr/>
              <p:nvPr/>
            </p:nvSpPr>
            <p:spPr>
              <a:xfrm>
                <a:off x="9226628" y="4899521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A273370-15F2-444E-9C69-860B4B4AF8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6628" y="4899521"/>
                <a:ext cx="46609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EB757C5-6B30-F44F-9D0E-C18D3B388BDE}"/>
                  </a:ext>
                </a:extLst>
              </p:cNvPr>
              <p:cNvSpPr/>
              <p:nvPr/>
            </p:nvSpPr>
            <p:spPr>
              <a:xfrm>
                <a:off x="7780243" y="4899521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EB757C5-6B30-F44F-9D0E-C18D3B388B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243" y="4899521"/>
                <a:ext cx="46609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20D18BA-C30C-5342-9AA1-70491A4B6E39}"/>
              </a:ext>
            </a:extLst>
          </p:cNvPr>
          <p:cNvCxnSpPr>
            <a:cxnSpLocks/>
          </p:cNvCxnSpPr>
          <p:nvPr/>
        </p:nvCxnSpPr>
        <p:spPr>
          <a:xfrm flipV="1">
            <a:off x="7658037" y="2772180"/>
            <a:ext cx="718457" cy="4631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07D5EE-4316-6B49-AC77-40BFA827AF26}"/>
              </a:ext>
            </a:extLst>
          </p:cNvPr>
          <p:cNvCxnSpPr>
            <a:cxnSpLocks/>
          </p:cNvCxnSpPr>
          <p:nvPr/>
        </p:nvCxnSpPr>
        <p:spPr>
          <a:xfrm>
            <a:off x="8961842" y="2771365"/>
            <a:ext cx="645657" cy="5175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CDDB6B2-AA8C-7040-9D29-D43FE3329B40}"/>
              </a:ext>
            </a:extLst>
          </p:cNvPr>
          <p:cNvCxnSpPr>
            <a:cxnSpLocks/>
          </p:cNvCxnSpPr>
          <p:nvPr/>
        </p:nvCxnSpPr>
        <p:spPr>
          <a:xfrm flipH="1">
            <a:off x="9540274" y="3834069"/>
            <a:ext cx="291704" cy="6973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FBF5FF1-A255-4E42-9AFF-DB53E0EC7F31}"/>
              </a:ext>
            </a:extLst>
          </p:cNvPr>
          <p:cNvCxnSpPr>
            <a:cxnSpLocks/>
          </p:cNvCxnSpPr>
          <p:nvPr/>
        </p:nvCxnSpPr>
        <p:spPr>
          <a:xfrm flipH="1">
            <a:off x="8273625" y="4735493"/>
            <a:ext cx="79350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3B660C7-860E-4E4F-9107-08CD672AF827}"/>
              </a:ext>
            </a:extLst>
          </p:cNvPr>
          <p:cNvCxnSpPr>
            <a:cxnSpLocks/>
          </p:cNvCxnSpPr>
          <p:nvPr/>
        </p:nvCxnSpPr>
        <p:spPr>
          <a:xfrm flipH="1" flipV="1">
            <a:off x="7529514" y="3834069"/>
            <a:ext cx="252523" cy="6973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D8C55EE-2103-E947-83F2-5D93DA4485F0}"/>
                  </a:ext>
                </a:extLst>
              </p:cNvPr>
              <p:cNvSpPr/>
              <p:nvPr/>
            </p:nvSpPr>
            <p:spPr>
              <a:xfrm>
                <a:off x="6973962" y="2771364"/>
                <a:ext cx="1001643" cy="21544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CH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H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H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CH" sz="1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CH" sz="1400" i="1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D8C55EE-2103-E947-83F2-5D93DA4485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962" y="2771364"/>
                <a:ext cx="1001643" cy="215444"/>
              </a:xfrm>
              <a:prstGeom prst="rect">
                <a:avLst/>
              </a:prstGeom>
              <a:blipFill>
                <a:blip r:embed="rId8"/>
                <a:stretch>
                  <a:fillRect l="-375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8E65FA9-1132-EE4B-8AA7-B80E99749B62}"/>
                  </a:ext>
                </a:extLst>
              </p:cNvPr>
              <p:cNvSpPr/>
              <p:nvPr/>
            </p:nvSpPr>
            <p:spPr>
              <a:xfrm>
                <a:off x="9322840" y="2786121"/>
                <a:ext cx="1139866" cy="21544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CH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CH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H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CH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CH" sz="1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H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H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8E65FA9-1132-EE4B-8AA7-B80E99749B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2840" y="2786121"/>
                <a:ext cx="1139866" cy="215444"/>
              </a:xfrm>
              <a:prstGeom prst="rect">
                <a:avLst/>
              </a:prstGeom>
              <a:blipFill>
                <a:blip r:embed="rId9"/>
                <a:stretch>
                  <a:fillRect l="-329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CE4A4FF-0B4F-DD47-AF0C-6CA96F58E6C2}"/>
                  </a:ext>
                </a:extLst>
              </p:cNvPr>
              <p:cNvSpPr/>
              <p:nvPr/>
            </p:nvSpPr>
            <p:spPr>
              <a:xfrm>
                <a:off x="6334881" y="3298357"/>
                <a:ext cx="80304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sz="14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fr-CH" sz="1400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fr-CH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1400" i="1">
                              <a:latin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fr-CH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CE4A4FF-0B4F-DD47-AF0C-6CA96F58E6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881" y="3298357"/>
                <a:ext cx="803040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056B775-3823-8F48-8DA5-EF22B4A361B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9232" y="3065410"/>
            <a:ext cx="538099" cy="515103"/>
          </a:xfrm>
          <a:prstGeom prst="rect">
            <a:avLst/>
          </a:prstGeom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AFB572C9-DA9E-E74A-AA43-5F7C80B88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B1D2F-92F6-4C4B-85C8-7AD7E17DD0B7}" type="slidenum">
              <a:rPr lang="en-US" smtClean="0"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1842A34-0097-9A42-8886-9492D12C6370}"/>
                  </a:ext>
                </a:extLst>
              </p:cNvPr>
              <p:cNvSpPr/>
              <p:nvPr/>
            </p:nvSpPr>
            <p:spPr>
              <a:xfrm>
                <a:off x="8162969" y="3567814"/>
                <a:ext cx="1139866" cy="215444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H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fr-CH" sz="1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H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fr-CH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fr-CH" sz="1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CH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fr-CH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1842A34-0097-9A42-8886-9492D12C63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969" y="3567814"/>
                <a:ext cx="1139866" cy="215444"/>
              </a:xfrm>
              <a:prstGeom prst="rect">
                <a:avLst/>
              </a:prstGeom>
              <a:blipFill>
                <a:blip r:embed="rId12"/>
                <a:stretch>
                  <a:fillRect l="-4396" r="-2198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54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7" grpId="0" animBg="1"/>
      <p:bldP spid="48" grpId="0" animBg="1"/>
      <p:bldP spid="2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6BBD1-027C-DC4E-AC30-FD16F1E6D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More on Secure Multi-Party Computation (SMC)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2371D-CAE8-334D-B8EF-920837B9D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exist operational tools, including SMC compilers</a:t>
            </a:r>
          </a:p>
          <a:p>
            <a:r>
              <a:rPr lang="en-US" dirty="0"/>
              <a:t>Computational overhead can be an issue</a:t>
            </a:r>
          </a:p>
          <a:p>
            <a:r>
              <a:rPr lang="en-US" dirty="0"/>
              <a:t>SMC can be implemented with homomorphic encryption</a:t>
            </a:r>
          </a:p>
          <a:p>
            <a:r>
              <a:rPr lang="en-US" dirty="0"/>
              <a:t>Some companies active in this field:</a:t>
            </a:r>
          </a:p>
          <a:p>
            <a:pPr lvl="1"/>
            <a:r>
              <a:rPr lang="en-US" dirty="0" err="1"/>
              <a:t>Cybernetica</a:t>
            </a:r>
            <a:r>
              <a:rPr lang="en-US" dirty="0"/>
              <a:t> (</a:t>
            </a:r>
            <a:r>
              <a:rPr lang="en-US" dirty="0" err="1"/>
              <a:t>ShareMind</a:t>
            </a:r>
            <a:r>
              <a:rPr lang="en-US" dirty="0"/>
              <a:t> product) </a:t>
            </a:r>
          </a:p>
          <a:p>
            <a:pPr lvl="1"/>
            <a:r>
              <a:rPr lang="en-US" dirty="0"/>
              <a:t>Dyadic (key management)</a:t>
            </a:r>
          </a:p>
          <a:p>
            <a:pPr lvl="1"/>
            <a:r>
              <a:rPr lang="en-US" dirty="0" err="1"/>
              <a:t>inpher</a:t>
            </a:r>
            <a:r>
              <a:rPr lang="en-US" dirty="0"/>
              <a:t> (XOR for SMC and TFHE for homomorphic encryption)</a:t>
            </a:r>
          </a:p>
          <a:p>
            <a:pPr lvl="1"/>
            <a:r>
              <a:rPr lang="en-US" dirty="0"/>
              <a:t>Microsoft Research</a:t>
            </a:r>
          </a:p>
          <a:p>
            <a:pPr lvl="1"/>
            <a:r>
              <a:rPr lang="en-US" dirty="0"/>
              <a:t>Nebula Genomics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E34F9C-6932-7948-9B8E-949EBBE8C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D8C1B-FC92-CB48-B332-82F75D064A7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7190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"/>
            <a:ext cx="12154485" cy="1511579"/>
          </a:xfrm>
        </p:spPr>
        <p:txBody>
          <a:bodyPr/>
          <a:lstStyle/>
          <a:p>
            <a:pPr algn="ctr"/>
            <a:r>
              <a:rPr lang="en-US" b="1" dirty="0"/>
              <a:t>DPPH – Data Protection in</a:t>
            </a:r>
            <a:br>
              <a:rPr lang="en-US" b="1" dirty="0"/>
            </a:br>
            <a:r>
              <a:rPr lang="en-US" b="1" dirty="0"/>
              <a:t>Personalized Health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051" y="1594331"/>
            <a:ext cx="6167079" cy="2167286"/>
          </a:xfrm>
        </p:spPr>
        <p:txBody>
          <a:bodyPr>
            <a:normAutofit/>
          </a:bodyPr>
          <a:lstStyle/>
          <a:p>
            <a:r>
              <a:rPr lang="en-US" sz="2000" dirty="0"/>
              <a:t>5 research groups across the ETH domain + SDSC (Swiss Data Science Center)</a:t>
            </a:r>
          </a:p>
          <a:p>
            <a:r>
              <a:rPr lang="en-US" sz="2000" dirty="0"/>
              <a:t>Funding: 3 Millions </a:t>
            </a:r>
            <a:r>
              <a:rPr lang="en-US" sz="2000" dirty="0" err="1"/>
              <a:t>CHFrs</a:t>
            </a:r>
            <a:endParaRPr lang="en-US" sz="2000" dirty="0"/>
          </a:p>
          <a:p>
            <a:r>
              <a:rPr lang="en-US" sz="2000" dirty="0"/>
              <a:t>Duration: 3 years (4/2018 - 3/2021)</a:t>
            </a:r>
          </a:p>
          <a:p>
            <a:r>
              <a:rPr lang="en-US" sz="2000" dirty="0"/>
              <a:t>Funding Program: ETH PHRT (Personalized Health and Related Technologies)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138087541"/>
              </p:ext>
            </p:extLst>
          </p:nvPr>
        </p:nvGraphicFramePr>
        <p:xfrm>
          <a:off x="6339840" y="1191427"/>
          <a:ext cx="6563360" cy="47797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/>
          <p:cNvSpPr/>
          <p:nvPr/>
        </p:nvSpPr>
        <p:spPr>
          <a:xfrm>
            <a:off x="-90050" y="4872771"/>
            <a:ext cx="871292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/>
            <a:r>
              <a:rPr lang="en-US" b="1" i="1" dirty="0">
                <a:solidFill>
                  <a:schemeClr val="accent1"/>
                </a:solidFill>
              </a:rPr>
              <a:t>Project goals</a:t>
            </a:r>
            <a:r>
              <a:rPr lang="en-US" dirty="0">
                <a:solidFill>
                  <a:schemeClr val="accent1"/>
                </a:solidFill>
              </a:rPr>
              <a:t>:</a:t>
            </a:r>
          </a:p>
          <a:p>
            <a:pPr marL="742950" lvl="1" indent="-285750" algn="just">
              <a:buFont typeface="Arial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Address the main </a:t>
            </a:r>
            <a:r>
              <a:rPr lang="en-US" b="1" dirty="0">
                <a:solidFill>
                  <a:schemeClr val="accent1"/>
                </a:solidFill>
              </a:rPr>
              <a:t>privacy, security, scalability, and ethical challenges</a:t>
            </a:r>
            <a:r>
              <a:rPr lang="en-US" dirty="0">
                <a:solidFill>
                  <a:schemeClr val="accent1"/>
                </a:solidFill>
              </a:rPr>
              <a:t> of data sharing for enabling effective P4 medicine</a:t>
            </a:r>
          </a:p>
          <a:p>
            <a:pPr marL="742950" lvl="1" indent="-285750" algn="just">
              <a:buFont typeface="Arial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Define an optimal </a:t>
            </a:r>
            <a:r>
              <a:rPr lang="en-US" b="1" dirty="0">
                <a:solidFill>
                  <a:schemeClr val="accent1"/>
                </a:solidFill>
              </a:rPr>
              <a:t>balance between usability, scalability and data protection</a:t>
            </a:r>
            <a:endParaRPr lang="en-US" dirty="0">
              <a:solidFill>
                <a:schemeClr val="accent1"/>
              </a:solidFill>
            </a:endParaRPr>
          </a:p>
          <a:p>
            <a:pPr marL="742950" lvl="1" indent="-285750" algn="just">
              <a:buFont typeface="Arial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Deploy an appropriate set of </a:t>
            </a:r>
            <a:r>
              <a:rPr lang="en-US" b="1" dirty="0">
                <a:solidFill>
                  <a:schemeClr val="accent1"/>
                </a:solidFill>
              </a:rPr>
              <a:t>computing tools</a:t>
            </a:r>
            <a:r>
              <a:rPr lang="en-GB" dirty="0">
                <a:solidFill>
                  <a:schemeClr val="accent1"/>
                </a:solidFill>
                <a:effectLst/>
              </a:rPr>
              <a:t> 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70842" y="5147995"/>
            <a:ext cx="789992" cy="10713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73883" y="4909452"/>
            <a:ext cx="918118" cy="12608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3646" y="1477699"/>
            <a:ext cx="830839" cy="10099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04959" y="729175"/>
            <a:ext cx="921757" cy="11061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2218" y="2125721"/>
            <a:ext cx="827314" cy="1104507"/>
          </a:xfrm>
          <a:prstGeom prst="rect">
            <a:avLst/>
          </a:prstGeom>
        </p:spPr>
      </p:pic>
      <p:pic>
        <p:nvPicPr>
          <p:cNvPr id="12" name="Picture 11" descr="C:\Users\bilogrev\Documents\PhD\Templates\EPFL_logo-transp.png">
            <a:extLst>
              <a:ext uri="{FF2B5EF4-FFF2-40B4-BE49-F238E27FC236}">
                <a16:creationId xmlns:a16="http://schemas.microsoft.com/office/drawing/2014/main" id="{39636F74-C1A6-A04E-906A-F4A01BE4D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39248" y="2048362"/>
            <a:ext cx="649136" cy="379580"/>
          </a:xfrm>
          <a:prstGeom prst="rect">
            <a:avLst/>
          </a:prstGeom>
          <a:noFill/>
        </p:spPr>
      </p:pic>
      <p:pic>
        <p:nvPicPr>
          <p:cNvPr id="13" name="Picture 11" descr="C:\Users\bilogrev\Documents\PhD\Templates\EPFL_logo-transp.png">
            <a:extLst>
              <a:ext uri="{FF2B5EF4-FFF2-40B4-BE49-F238E27FC236}">
                <a16:creationId xmlns:a16="http://schemas.microsoft.com/office/drawing/2014/main" id="{260879E6-8513-A347-AF97-2F602646C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06098" y="2935971"/>
            <a:ext cx="649136" cy="379580"/>
          </a:xfrm>
          <a:prstGeom prst="rect">
            <a:avLst/>
          </a:prstGeom>
          <a:noFill/>
        </p:spPr>
      </p:pic>
      <p:pic>
        <p:nvPicPr>
          <p:cNvPr id="14" name="Picture 11" descr="C:\Users\bilogrev\Documents\PhD\Templates\EPFL_logo-transp.png">
            <a:extLst>
              <a:ext uri="{FF2B5EF4-FFF2-40B4-BE49-F238E27FC236}">
                <a16:creationId xmlns:a16="http://schemas.microsoft.com/office/drawing/2014/main" id="{93713FDE-CCED-5242-BA09-DD8952555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06098" y="4606761"/>
            <a:ext cx="649136" cy="379580"/>
          </a:xfrm>
          <a:prstGeom prst="rect">
            <a:avLst/>
          </a:prstGeom>
          <a:noFill/>
        </p:spPr>
      </p:pic>
      <p:pic>
        <p:nvPicPr>
          <p:cNvPr id="15" name="Picture 11" descr="C:\Users\bilogrev\Documents\PhD\Templates\EPFL_logo-transp.png">
            <a:extLst>
              <a:ext uri="{FF2B5EF4-FFF2-40B4-BE49-F238E27FC236}">
                <a16:creationId xmlns:a16="http://schemas.microsoft.com/office/drawing/2014/main" id="{D352FA29-8581-B74A-8BF3-3A3F7B4BC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39248" y="5514744"/>
            <a:ext cx="649136" cy="379580"/>
          </a:xfrm>
          <a:prstGeom prst="rect">
            <a:avLst/>
          </a:prstGeom>
          <a:noFill/>
        </p:spPr>
      </p:pic>
      <p:pic>
        <p:nvPicPr>
          <p:cNvPr id="16" name="Picture 15" descr="C:\Users\bilogrev\Documents\PhD\Templates\EPFL_logo-transp.png">
            <a:extLst>
              <a:ext uri="{FF2B5EF4-FFF2-40B4-BE49-F238E27FC236}">
                <a16:creationId xmlns:a16="http://schemas.microsoft.com/office/drawing/2014/main" id="{3117690A-9846-8C45-8C1C-25F24F182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6710" y="4694391"/>
            <a:ext cx="649136" cy="379580"/>
          </a:xfrm>
          <a:prstGeom prst="rect">
            <a:avLst/>
          </a:prstGeom>
          <a:noFill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DDC661-B2A8-FE44-A35D-5A861B23A61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5498" y="2867156"/>
            <a:ext cx="1103100" cy="4302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409CE73-CAC1-DA48-ADA4-3480D7E5E28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1402" y="4643734"/>
            <a:ext cx="1103100" cy="4302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82011F7-276B-ED4A-9ADB-C3831BE54A5C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2218" y="3644985"/>
            <a:ext cx="869373" cy="1104507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A3ACD7B-AA80-A64A-8AB5-D397DE3A2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789" y="6170292"/>
            <a:ext cx="1285212" cy="412689"/>
          </a:xfrm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D. </a:t>
            </a:r>
            <a:r>
              <a:rPr lang="en-US" sz="1800" dirty="0" err="1">
                <a:solidFill>
                  <a:schemeClr val="tx1"/>
                </a:solidFill>
              </a:rPr>
              <a:t>Jetchev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14D1F51-F395-4749-BEEA-C95ADFA067E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12926" y="2607498"/>
            <a:ext cx="1768359" cy="13286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6AAF8A4-6E10-2448-9BD1-DBBC4E7C027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07564" y="3844368"/>
            <a:ext cx="3316506" cy="804805"/>
          </a:xfrm>
          <a:prstGeom prst="rect">
            <a:avLst/>
          </a:prstGeom>
        </p:spPr>
      </p:pic>
      <p:pic>
        <p:nvPicPr>
          <p:cNvPr id="25" name="Picture 4" descr="C:\Users\raisaro\Dropbox\EPFL\Genomic Privacy\CHUV\chuv_logo.jpg">
            <a:extLst>
              <a:ext uri="{FF2B5EF4-FFF2-40B4-BE49-F238E27FC236}">
                <a16:creationId xmlns:a16="http://schemas.microsoft.com/office/drawing/2014/main" id="{C080E217-6EF7-724B-A03A-A9DA51A23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73757" y="5954106"/>
            <a:ext cx="631202" cy="325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C9C0167-7472-A144-B4BA-02F7A277AD6E}"/>
              </a:ext>
            </a:extLst>
          </p:cNvPr>
          <p:cNvSpPr txBox="1"/>
          <p:nvPr/>
        </p:nvSpPr>
        <p:spPr>
          <a:xfrm>
            <a:off x="6620973" y="3223203"/>
            <a:ext cx="1081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E. </a:t>
            </a:r>
            <a:r>
              <a:rPr lang="en-US" dirty="0" err="1"/>
              <a:t>Vayena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FFD5FE-96A9-5643-A5FD-61B75B573DFB}"/>
              </a:ext>
            </a:extLst>
          </p:cNvPr>
          <p:cNvSpPr txBox="1"/>
          <p:nvPr/>
        </p:nvSpPr>
        <p:spPr>
          <a:xfrm>
            <a:off x="9923250" y="6258931"/>
            <a:ext cx="90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J. </a:t>
            </a:r>
            <a:r>
              <a:rPr lang="en-US" dirty="0" err="1"/>
              <a:t>Fellay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42387D-F4B6-6242-92D7-C2F6C6FF2D76}"/>
              </a:ext>
            </a:extLst>
          </p:cNvPr>
          <p:cNvSpPr txBox="1"/>
          <p:nvPr/>
        </p:nvSpPr>
        <p:spPr>
          <a:xfrm>
            <a:off x="5932610" y="4694391"/>
            <a:ext cx="1494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O. </a:t>
            </a:r>
            <a:r>
              <a:rPr lang="en-US" dirty="0" err="1"/>
              <a:t>Verscheure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7C08D0-6616-C949-8D2D-377AADB1A182}"/>
              </a:ext>
            </a:extLst>
          </p:cNvPr>
          <p:cNvSpPr txBox="1"/>
          <p:nvPr/>
        </p:nvSpPr>
        <p:spPr>
          <a:xfrm>
            <a:off x="11455234" y="2463597"/>
            <a:ext cx="843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B. Ford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80103C-B06F-7B4D-9783-1AB76D4BF9B2}"/>
              </a:ext>
            </a:extLst>
          </p:cNvPr>
          <p:cNvSpPr txBox="1"/>
          <p:nvPr/>
        </p:nvSpPr>
        <p:spPr>
          <a:xfrm>
            <a:off x="9923250" y="1820242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JP Hubaux</a:t>
            </a:r>
          </a:p>
        </p:txBody>
      </p:sp>
    </p:spTree>
    <p:extLst>
      <p:ext uri="{BB962C8B-B14F-4D97-AF65-F5344CB8AC3E}">
        <p14:creationId xmlns:p14="http://schemas.microsoft.com/office/powerpoint/2010/main" val="40210288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2F0D0-93EB-2E45-B4BE-5FAC457E0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988" y="0"/>
            <a:ext cx="10515600" cy="1325563"/>
          </a:xfrm>
        </p:spPr>
        <p:txBody>
          <a:bodyPr/>
          <a:lstStyle/>
          <a:p>
            <a:r>
              <a:rPr lang="en-US" b="1" dirty="0"/>
              <a:t>Envisioned Nation-Wide Deployment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5060D6-9763-A34F-A0AB-1408DCD5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D8C1B-FC92-CB48-B332-82F75D064A70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978DAB-EA0F-9C4D-8FF5-07D556FB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411" y="1297459"/>
            <a:ext cx="9704177" cy="5539736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F2FB06F-28B8-E24A-A0E2-ACF99A079AC2}"/>
              </a:ext>
            </a:extLst>
          </p:cNvPr>
          <p:cNvSpPr/>
          <p:nvPr/>
        </p:nvSpPr>
        <p:spPr>
          <a:xfrm>
            <a:off x="265978" y="3637060"/>
            <a:ext cx="2408642" cy="11625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173038" algn="l"/>
              </a:tabLst>
            </a:pPr>
            <a:r>
              <a:rPr lang="en-US" sz="1600" dirty="0"/>
              <a:t>Q1: How many patients with BRCA1 and breast cancer?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BBF6F6-9D83-9D4C-950F-F69A5E07743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042" y="4821831"/>
            <a:ext cx="448998" cy="434327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282316E-B7AA-2243-B346-CA388B03FC83}"/>
              </a:ext>
            </a:extLst>
          </p:cNvPr>
          <p:cNvSpPr/>
          <p:nvPr/>
        </p:nvSpPr>
        <p:spPr>
          <a:xfrm>
            <a:off x="665199" y="1492389"/>
            <a:ext cx="3038121" cy="12515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Q2: What is the survival rate for</a:t>
            </a:r>
          </a:p>
          <a:p>
            <a:pPr>
              <a:tabLst>
                <a:tab pos="173038" algn="l"/>
              </a:tabLst>
            </a:pPr>
            <a:r>
              <a:rPr lang="en-US" sz="1600" dirty="0"/>
              <a:t>	cancer patients undergoing a       	given chemotherapy?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3781BB-7D34-3F4B-8D0D-CFC81B29EBB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472" y="2784296"/>
            <a:ext cx="448998" cy="434327"/>
          </a:xfrm>
          <a:prstGeom prst="rect">
            <a:avLst/>
          </a:prstGeom>
        </p:spPr>
      </p:pic>
      <p:sp>
        <p:nvSpPr>
          <p:cNvPr id="108" name="Freeform 107">
            <a:extLst>
              <a:ext uri="{FF2B5EF4-FFF2-40B4-BE49-F238E27FC236}">
                <a16:creationId xmlns:a16="http://schemas.microsoft.com/office/drawing/2014/main" id="{4570CEAE-F3F8-3541-9788-01F8B3A83E04}"/>
              </a:ext>
            </a:extLst>
          </p:cNvPr>
          <p:cNvSpPr/>
          <p:nvPr/>
        </p:nvSpPr>
        <p:spPr>
          <a:xfrm rot="16200000">
            <a:off x="9763819" y="1815522"/>
            <a:ext cx="3380412" cy="1171455"/>
          </a:xfrm>
          <a:custGeom>
            <a:avLst/>
            <a:gdLst>
              <a:gd name="connsiteX0" fmla="*/ 0 w 4508499"/>
              <a:gd name="connsiteY0" fmla="*/ 0 h 1803399"/>
              <a:gd name="connsiteX1" fmla="*/ 3606800 w 4508499"/>
              <a:gd name="connsiteY1" fmla="*/ 0 h 1803399"/>
              <a:gd name="connsiteX2" fmla="*/ 4508499 w 4508499"/>
              <a:gd name="connsiteY2" fmla="*/ 901700 h 1803399"/>
              <a:gd name="connsiteX3" fmla="*/ 3606800 w 4508499"/>
              <a:gd name="connsiteY3" fmla="*/ 1803399 h 1803399"/>
              <a:gd name="connsiteX4" fmla="*/ 0 w 4508499"/>
              <a:gd name="connsiteY4" fmla="*/ 1803399 h 1803399"/>
              <a:gd name="connsiteX5" fmla="*/ 901700 w 4508499"/>
              <a:gd name="connsiteY5" fmla="*/ 901700 h 1803399"/>
              <a:gd name="connsiteX6" fmla="*/ 0 w 4508499"/>
              <a:gd name="connsiteY6" fmla="*/ 0 h 1803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8499" h="1803399">
                <a:moveTo>
                  <a:pt x="0" y="0"/>
                </a:moveTo>
                <a:lnTo>
                  <a:pt x="3606800" y="0"/>
                </a:lnTo>
                <a:lnTo>
                  <a:pt x="4508499" y="901700"/>
                </a:lnTo>
                <a:lnTo>
                  <a:pt x="3606800" y="1803399"/>
                </a:lnTo>
                <a:lnTo>
                  <a:pt x="0" y="1803399"/>
                </a:lnTo>
                <a:lnTo>
                  <a:pt x="901700" y="901700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" wrap="square" lIns="1013714" tIns="74676" rIns="939037" bIns="74676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/>
              <a:t>Year 2 &amp; 3: tiered deployment, extra functionality</a:t>
            </a:r>
          </a:p>
        </p:txBody>
      </p:sp>
      <p:sp>
        <p:nvSpPr>
          <p:cNvPr id="109" name="Freeform 108">
            <a:extLst>
              <a:ext uri="{FF2B5EF4-FFF2-40B4-BE49-F238E27FC236}">
                <a16:creationId xmlns:a16="http://schemas.microsoft.com/office/drawing/2014/main" id="{2FD79930-2AD0-4B46-BC25-5C66123631D1}"/>
              </a:ext>
            </a:extLst>
          </p:cNvPr>
          <p:cNvSpPr/>
          <p:nvPr/>
        </p:nvSpPr>
        <p:spPr>
          <a:xfrm rot="16200000">
            <a:off x="9763818" y="4519851"/>
            <a:ext cx="3380412" cy="1171455"/>
          </a:xfrm>
          <a:custGeom>
            <a:avLst/>
            <a:gdLst>
              <a:gd name="connsiteX0" fmla="*/ 0 w 4508499"/>
              <a:gd name="connsiteY0" fmla="*/ 0 h 1803399"/>
              <a:gd name="connsiteX1" fmla="*/ 3606800 w 4508499"/>
              <a:gd name="connsiteY1" fmla="*/ 0 h 1803399"/>
              <a:gd name="connsiteX2" fmla="*/ 4508499 w 4508499"/>
              <a:gd name="connsiteY2" fmla="*/ 901700 h 1803399"/>
              <a:gd name="connsiteX3" fmla="*/ 3606800 w 4508499"/>
              <a:gd name="connsiteY3" fmla="*/ 1803399 h 1803399"/>
              <a:gd name="connsiteX4" fmla="*/ 0 w 4508499"/>
              <a:gd name="connsiteY4" fmla="*/ 1803399 h 1803399"/>
              <a:gd name="connsiteX5" fmla="*/ 0 w 4508499"/>
              <a:gd name="connsiteY5" fmla="*/ 0 h 1803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8499" h="1803399">
                <a:moveTo>
                  <a:pt x="0" y="0"/>
                </a:moveTo>
                <a:lnTo>
                  <a:pt x="3606800" y="0"/>
                </a:lnTo>
                <a:lnTo>
                  <a:pt x="4508499" y="901700"/>
                </a:lnTo>
                <a:lnTo>
                  <a:pt x="3606800" y="1803399"/>
                </a:lnTo>
                <a:lnTo>
                  <a:pt x="0" y="1803399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" wrap="square" lIns="149352" tIns="74676" rIns="488188" bIns="74676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/>
              <a:t>Year 1: small-scale prototype, simple queries</a:t>
            </a:r>
          </a:p>
        </p:txBody>
      </p:sp>
    </p:spTree>
    <p:extLst>
      <p:ext uri="{BB962C8B-B14F-4D97-AF65-F5344CB8AC3E}">
        <p14:creationId xmlns:p14="http://schemas.microsoft.com/office/powerpoint/2010/main" val="393259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Surname Inference Attack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Surname inference</a:t>
            </a:r>
          </a:p>
          <a:p>
            <a:pPr lvl="1"/>
            <a:r>
              <a:rPr lang="en-US" dirty="0"/>
              <a:t>Profile short tandem repeats (STR) on the Y-chromosome</a:t>
            </a:r>
          </a:p>
          <a:p>
            <a:pPr lvl="2"/>
            <a:r>
              <a:rPr lang="en-US" dirty="0"/>
              <a:t>A small repeating sequence in DNA.</a:t>
            </a:r>
          </a:p>
          <a:p>
            <a:pPr lvl="1"/>
            <a:r>
              <a:rPr lang="en-US" dirty="0"/>
              <a:t>Query recreational genetic genealogy databases</a:t>
            </a:r>
          </a:p>
          <a:p>
            <a:pPr lvl="1"/>
            <a:r>
              <a:rPr lang="en-US" dirty="0"/>
              <a:t>Obtain a list of possible surnames for the sequence in question</a:t>
            </a:r>
          </a:p>
          <a:p>
            <a:r>
              <a:rPr lang="en-US" dirty="0"/>
              <a:t>Identity Triangulation</a:t>
            </a:r>
          </a:p>
          <a:p>
            <a:pPr lvl="1"/>
            <a:r>
              <a:rPr lang="en-US" dirty="0"/>
              <a:t>Combine surnames with age and state</a:t>
            </a:r>
          </a:p>
          <a:p>
            <a:pPr lvl="1"/>
            <a:r>
              <a:rPr lang="en-US" dirty="0"/>
              <a:t>Triangulate the identity of the target (using US </a:t>
            </a:r>
            <a:r>
              <a:rPr lang="en-US" dirty="0" err="1"/>
              <a:t>censuc</a:t>
            </a:r>
            <a:r>
              <a:rPr lang="en-US" dirty="0"/>
              <a:t> database) </a:t>
            </a:r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915920" y="6529309"/>
            <a:ext cx="62179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latin typeface="Liberation Sans"/>
              </a:rPr>
              <a:t> </a:t>
            </a:r>
            <a:r>
              <a:rPr lang="en-US" sz="1400" dirty="0" err="1">
                <a:latin typeface="Liberation Sans"/>
              </a:rPr>
              <a:t>Vinicius</a:t>
            </a:r>
            <a:r>
              <a:rPr lang="en-US" sz="1400" dirty="0">
                <a:latin typeface="Liberation Sans"/>
              </a:rPr>
              <a:t> </a:t>
            </a:r>
            <a:r>
              <a:rPr lang="en-US" sz="1400" dirty="0" err="1">
                <a:latin typeface="Liberation Sans"/>
              </a:rPr>
              <a:t>Vielmo</a:t>
            </a:r>
            <a:r>
              <a:rPr lang="en-US" sz="1400" dirty="0">
                <a:latin typeface="Liberation Sans"/>
              </a:rPr>
              <a:t> </a:t>
            </a:r>
            <a:r>
              <a:rPr lang="en-US" sz="1400" dirty="0" err="1">
                <a:latin typeface="Liberation Sans"/>
              </a:rPr>
              <a:t>Cogo</a:t>
            </a:r>
            <a:r>
              <a:rPr lang="en-US" sz="1400" dirty="0">
                <a:latin typeface="Liberation Sans"/>
              </a:rPr>
              <a:t>: An example of DNA re-identification attack 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3FC37-1075-4BA2-BF93-578D3B610E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2610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375" y="508819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Step 1: Secure and Decentralized Cohort Exploration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7F26E-CB91-FD4F-A614-E0501C4E2095}" type="slidenum">
              <a:rPr lang="en-US" smtClean="0"/>
              <a:t>40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AD39220-4BCE-134C-A9B9-9E755CCFBC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8681" y="2339204"/>
            <a:ext cx="4138251" cy="153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25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Surname Inference Attack</a:t>
            </a:r>
          </a:p>
        </p:txBody>
      </p:sp>
      <p:pic>
        <p:nvPicPr>
          <p:cNvPr id="7170" name="Picture 2" descr="http://img.sur.ly/thumbnails/620x343/y/ysearch.or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5443" y="1347789"/>
            <a:ext cx="4641757" cy="256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303" y="3240467"/>
            <a:ext cx="8139094" cy="372986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3FC37-1075-4BA2-BF93-578D3B610E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242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973F3-100A-3148-878C-833DBA49D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3AC1D-D485-5A41-8F89-2FE57B4CBE41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0ACB20-CC3B-7D4C-A437-F077EFB0C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208" y="0"/>
            <a:ext cx="582314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E2C82D-C9DD-F24A-AD51-52145196EB96}"/>
              </a:ext>
            </a:extLst>
          </p:cNvPr>
          <p:cNvSpPr txBox="1"/>
          <p:nvPr/>
        </p:nvSpPr>
        <p:spPr>
          <a:xfrm>
            <a:off x="9534263" y="2161860"/>
            <a:ext cx="1774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TechCrunch</a:t>
            </a:r>
          </a:p>
          <a:p>
            <a:r>
              <a:rPr lang="en-US" dirty="0"/>
              <a:t>January 31, 2019</a:t>
            </a:r>
          </a:p>
        </p:txBody>
      </p:sp>
    </p:spTree>
    <p:extLst>
      <p:ext uri="{BB962C8B-B14F-4D97-AF65-F5344CB8AC3E}">
        <p14:creationId xmlns:p14="http://schemas.microsoft.com/office/powerpoint/2010/main" val="3459229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7FE439C-20C5-4548-817D-C8F88B26A74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Genomic data pose special privacy problems:</a:t>
            </a:r>
            <a:endParaRPr lang="en-US" sz="1200" b="1" dirty="0">
              <a:solidFill>
                <a:schemeClr val="accent1"/>
              </a:solidFill>
            </a:endParaRPr>
          </a:p>
          <a:p>
            <a:pPr>
              <a:spcBef>
                <a:spcPts val="1568"/>
              </a:spcBef>
            </a:pPr>
            <a:r>
              <a:rPr lang="en-US" dirty="0"/>
              <a:t>They are inherently identifying</a:t>
            </a:r>
            <a:endParaRPr lang="en-US" sz="1200" dirty="0"/>
          </a:p>
          <a:p>
            <a:pPr>
              <a:spcBef>
                <a:spcPts val="1568"/>
              </a:spcBef>
            </a:pPr>
            <a:r>
              <a:rPr lang="en-US" dirty="0"/>
              <a:t>They can’t be changed (as opposed to passwords)</a:t>
            </a:r>
            <a:endParaRPr lang="en-US" sz="1200" dirty="0"/>
          </a:p>
          <a:p>
            <a:pPr>
              <a:spcBef>
                <a:spcPts val="1568"/>
              </a:spcBef>
            </a:pPr>
            <a:r>
              <a:rPr lang="en-US" dirty="0"/>
              <a:t>They have unique statistical regularities</a:t>
            </a:r>
            <a:endParaRPr lang="en-US" sz="1200" dirty="0"/>
          </a:p>
          <a:p>
            <a:pPr>
              <a:spcBef>
                <a:spcPts val="1568"/>
              </a:spcBef>
            </a:pPr>
            <a:r>
              <a:rPr lang="en-US" dirty="0"/>
              <a:t>They contain sensitive and personal information (genetic diseases or propensity to develop certain conditions)</a:t>
            </a:r>
          </a:p>
          <a:p>
            <a:pPr>
              <a:spcBef>
                <a:spcPts val="1568"/>
              </a:spcBef>
            </a:pPr>
            <a:r>
              <a:rPr lang="en-US" dirty="0"/>
              <a:t>Their leakage can expose individuals to genetic discrimination</a:t>
            </a:r>
          </a:p>
          <a:p>
            <a:pPr>
              <a:spcBef>
                <a:spcPts val="1568"/>
              </a:spcBef>
            </a:pPr>
            <a:r>
              <a:rPr lang="en-US" dirty="0"/>
              <a:t>Relatives can also be affected</a:t>
            </a:r>
          </a:p>
          <a:p>
            <a:pPr>
              <a:spcBef>
                <a:spcPts val="1568"/>
              </a:spcBef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02A1F8E-5239-6441-88CF-08C417CC1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1746" y="-121574"/>
            <a:ext cx="10515600" cy="1325563"/>
          </a:xfrm>
        </p:spPr>
        <p:txBody>
          <a:bodyPr/>
          <a:lstStyle/>
          <a:p>
            <a:r>
              <a:rPr lang="en-US" dirty="0"/>
              <a:t>What If Genomic Data Are Leaked?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DFF666-423C-7747-9622-A6B8175CBB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2D58BA-6B81-40E5-AC79-48265F8DE687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whyexceptional.png">
            <a:extLst>
              <a:ext uri="{FF2B5EF4-FFF2-40B4-BE49-F238E27FC236}">
                <a16:creationId xmlns:a16="http://schemas.microsoft.com/office/drawing/2014/main" id="{49749477-4CE8-DF4A-A0A6-40EDBED1C7DB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43853" y="1721873"/>
            <a:ext cx="5126389" cy="3477448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4785A8-6138-0041-9A5F-55AC58902C4E}"/>
              </a:ext>
            </a:extLst>
          </p:cNvPr>
          <p:cNvSpPr txBox="1"/>
          <p:nvPr/>
        </p:nvSpPr>
        <p:spPr>
          <a:xfrm>
            <a:off x="8361496" y="6069445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 Narrow" charset="0"/>
                <a:cs typeface="Arial Narrow" charset="0"/>
              </a:rPr>
              <a:t>[Naveed et al.’15]</a:t>
            </a:r>
          </a:p>
        </p:txBody>
      </p:sp>
    </p:spTree>
    <p:extLst>
      <p:ext uri="{BB962C8B-B14F-4D97-AF65-F5344CB8AC3E}">
        <p14:creationId xmlns:p14="http://schemas.microsoft.com/office/powerpoint/2010/main" val="2235040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8039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Genome Privacy and Security: </a:t>
            </a:r>
            <a:br>
              <a:rPr lang="en-US" b="1" dirty="0"/>
            </a:br>
            <a:r>
              <a:rPr lang="en-US" b="1" dirty="0"/>
              <a:t>a Grand Challenge for Mankind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4701" y="1405955"/>
            <a:ext cx="10155219" cy="4525963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Required </a:t>
            </a:r>
            <a:r>
              <a:rPr lang="en-US" sz="2400" b="1" dirty="0"/>
              <a:t>duration</a:t>
            </a:r>
            <a:r>
              <a:rPr lang="en-US" sz="2400" dirty="0"/>
              <a:t> of protection &gt;&gt; </a:t>
            </a:r>
            <a:r>
              <a:rPr lang="en-US" sz="2400" b="1" dirty="0"/>
              <a:t>1 century</a:t>
            </a:r>
          </a:p>
          <a:p>
            <a:r>
              <a:rPr lang="en-US" sz="2400" dirty="0"/>
              <a:t>(Current) </a:t>
            </a:r>
            <a:r>
              <a:rPr lang="en-US" sz="2400" b="1" dirty="0"/>
              <a:t>data size</a:t>
            </a:r>
            <a:r>
              <a:rPr lang="en-US" sz="2400" dirty="0"/>
              <a:t>: around </a:t>
            </a:r>
            <a:r>
              <a:rPr lang="en-US" sz="2400" b="1" dirty="0"/>
              <a:t>300 </a:t>
            </a:r>
            <a:r>
              <a:rPr lang="en-US" sz="2400" b="1" dirty="0" err="1"/>
              <a:t>GBytes</a:t>
            </a:r>
            <a:r>
              <a:rPr lang="en-US" sz="2400" b="1" dirty="0"/>
              <a:t> </a:t>
            </a:r>
            <a:r>
              <a:rPr lang="en-US" sz="2400" dirty="0"/>
              <a:t>/ person</a:t>
            </a:r>
          </a:p>
          <a:p>
            <a:r>
              <a:rPr lang="en-US" sz="2400" dirty="0"/>
              <a:t>Need sometimes to carry out computations on </a:t>
            </a:r>
            <a:r>
              <a:rPr lang="en-US" sz="2400" b="1" dirty="0"/>
              <a:t>millions</a:t>
            </a:r>
            <a:r>
              <a:rPr lang="en-US" sz="2400" dirty="0"/>
              <a:t> (if not more) of patient records</a:t>
            </a:r>
          </a:p>
          <a:p>
            <a:r>
              <a:rPr lang="en-US" sz="2400" b="1" dirty="0"/>
              <a:t>Noisy</a:t>
            </a:r>
            <a:r>
              <a:rPr lang="en-US" sz="2400" dirty="0"/>
              <a:t> data</a:t>
            </a:r>
          </a:p>
          <a:p>
            <a:r>
              <a:rPr lang="en-US" sz="2400" b="1" dirty="0"/>
              <a:t>Correlations</a:t>
            </a:r>
          </a:p>
          <a:p>
            <a:pPr lvl="1"/>
            <a:r>
              <a:rPr lang="en-US" sz="2000" dirty="0"/>
              <a:t>within a single genome (“linkage disequilibrium”)</a:t>
            </a:r>
          </a:p>
          <a:p>
            <a:pPr lvl="1"/>
            <a:r>
              <a:rPr lang="en-US" sz="2000" dirty="0"/>
              <a:t>across genomes (kinship, ethnicity)</a:t>
            </a:r>
          </a:p>
          <a:p>
            <a:r>
              <a:rPr lang="en-US" sz="2400" b="1" dirty="0"/>
              <a:t>Several “semi-trusted” stakeholders</a:t>
            </a:r>
            <a:r>
              <a:rPr lang="en-US" sz="2400" dirty="0"/>
              <a:t>: sequencing facilities (including Direct-to-Consumer companies), hospitals, genetic analysis labs, private doctors,… </a:t>
            </a:r>
          </a:p>
          <a:p>
            <a:r>
              <a:rPr lang="en-US" sz="2400" b="1" dirty="0"/>
              <a:t>Diversity of applications </a:t>
            </a:r>
            <a:r>
              <a:rPr lang="en-US" sz="2400" dirty="0"/>
              <a:t>(and thus of requirements): healthcare, medical research, forensics, ancestry</a:t>
            </a:r>
          </a:p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70837" y="2808571"/>
            <a:ext cx="2239963" cy="150971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DDF561-3901-4A36-AC5E-FFF26406CEF9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78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824948" y="66818"/>
            <a:ext cx="10813774" cy="1143000"/>
          </a:xfrm>
        </p:spPr>
        <p:txBody>
          <a:bodyPr/>
          <a:lstStyle/>
          <a:p>
            <a:r>
              <a:rPr lang="en-US" sz="3200" b="1" dirty="0"/>
              <a:t>Canonical Misconception about  Genome Privacy and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4948" y="1249069"/>
            <a:ext cx="10528852" cy="4525962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2400" dirty="0">
                <a:solidFill>
                  <a:srgbClr val="C00000"/>
                </a:solidFill>
              </a:rPr>
              <a:t>Genome privacy is hopeless, because all of us leave biological cells (hair, skin, droplets of saliva,…) wherever we go</a:t>
            </a:r>
          </a:p>
          <a:p>
            <a:pPr>
              <a:defRPr/>
            </a:pPr>
            <a:r>
              <a:rPr lang="en-US" sz="2400" dirty="0"/>
              <a:t>Those cells can be collected and used for DNA sequencing</a:t>
            </a:r>
          </a:p>
          <a:p>
            <a:pPr>
              <a:defRPr/>
            </a:pPr>
            <a:r>
              <a:rPr lang="en-US" sz="2400" dirty="0"/>
              <a:t>Hence trying to secure genomes is a lost battle</a:t>
            </a:r>
          </a:p>
          <a:p>
            <a:pPr>
              <a:defRPr/>
            </a:pPr>
            <a:r>
              <a:rPr lang="en-US" sz="2400" dirty="0">
                <a:solidFill>
                  <a:srgbClr val="FF0000"/>
                </a:solidFill>
              </a:rPr>
              <a:t>What is wrong with this reasoning?</a:t>
            </a:r>
          </a:p>
          <a:p>
            <a:pPr>
              <a:defRPr/>
            </a:pPr>
            <a:r>
              <a:rPr lang="en-US" sz="2400" dirty="0"/>
              <a:t>Collecting human biological samples and sequencing them is expensive, illegal, prone to mistakes, and non-scalable! (even if sequencing techniques keep improving)</a:t>
            </a:r>
          </a:p>
          <a:p>
            <a:pPr>
              <a:defRPr/>
            </a:pPr>
            <a:r>
              <a:rPr lang="en-US" sz="2400" dirty="0"/>
              <a:t>The medical community (research and healthcare) </a:t>
            </a:r>
            <a:r>
              <a:rPr lang="en-US" sz="2400" b="1" dirty="0"/>
              <a:t>should not be</a:t>
            </a:r>
            <a:r>
              <a:rPr lang="en-US" sz="2400" dirty="0"/>
              <a:t> the (indirect) accomplice of massive leaks of sensitive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B1A35F-63CD-44A5-A6F4-18E6A028001E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</TotalTime>
  <Words>2674</Words>
  <Application>Microsoft Macintosh PowerPoint</Application>
  <PresentationFormat>Widescreen</PresentationFormat>
  <Paragraphs>534</Paragraphs>
  <Slides>40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4" baseType="lpstr">
      <vt:lpstr>Adobe Gothic Std B</vt:lpstr>
      <vt:lpstr>Arial</vt:lpstr>
      <vt:lpstr>Arial Narrow</vt:lpstr>
      <vt:lpstr>Calibri</vt:lpstr>
      <vt:lpstr>Calibri Light</vt:lpstr>
      <vt:lpstr>Cambria Math</vt:lpstr>
      <vt:lpstr>CMR9</vt:lpstr>
      <vt:lpstr>CMTI9</vt:lpstr>
      <vt:lpstr>Helvetica</vt:lpstr>
      <vt:lpstr>Helvetica Light</vt:lpstr>
      <vt:lpstr>Liberation Sans</vt:lpstr>
      <vt:lpstr>Mangal</vt:lpstr>
      <vt:lpstr>Wingdings</vt:lpstr>
      <vt:lpstr>Office Theme</vt:lpstr>
      <vt:lpstr>Kin Genomic Privacy</vt:lpstr>
      <vt:lpstr>Quantifying Kin Genomic Privacy</vt:lpstr>
      <vt:lpstr>Surname Inference Attack</vt:lpstr>
      <vt:lpstr>Surname Inference Attack</vt:lpstr>
      <vt:lpstr>Surname Inference Attack</vt:lpstr>
      <vt:lpstr>PowerPoint Presentation</vt:lpstr>
      <vt:lpstr>What If Genomic Data Are Leaked?</vt:lpstr>
      <vt:lpstr>Genome Privacy and Security:  a Grand Challenge for Mankind</vt:lpstr>
      <vt:lpstr>Canonical Misconception about  Genome Privacy and Security</vt:lpstr>
      <vt:lpstr>Security / Privacy Requirements for Personalized Health</vt:lpstr>
      <vt:lpstr>Technologies for Privacy and Security Protection</vt:lpstr>
      <vt:lpstr>PowerPoint Presentation</vt:lpstr>
      <vt:lpstr>PowerPoint Presentation</vt:lpstr>
      <vt:lpstr>Multi-site Studies – Where to Store the Data?</vt:lpstr>
      <vt:lpstr>PowerPoint Presentation</vt:lpstr>
      <vt:lpstr>PowerPoint Presentation</vt:lpstr>
      <vt:lpstr>Case 1: The Cloud is Fully Trusted – Storage in Clear Text (never happens in practice)</vt:lpstr>
      <vt:lpstr>Case 1’: The Cloud is Fully Trusted – It encrypts with keys it controls</vt:lpstr>
      <vt:lpstr>Case 2: The Cloud Is Untrusted – The user encrypts under their own keys</vt:lpstr>
      <vt:lpstr>Homomorphic Encryption</vt:lpstr>
      <vt:lpstr>Homomorphic encryption</vt:lpstr>
      <vt:lpstr>Case 3: The Cloud is Untrusted – The user  homomorphically encrypts with keys it controls (1/3)</vt:lpstr>
      <vt:lpstr>Case 3: The Cloud is Untrusted – The user  homomorphically encrypts with keys it controls (2/3)</vt:lpstr>
      <vt:lpstr>Case 3: The Cloud is Untrusted – The user  homomorphically encrypts with keys it controls (3/3)</vt:lpstr>
      <vt:lpstr>Multi-site Studies: Keeping the Data at Each Site  Assume Sites do not trust each other   Possible solution: Secure Multi-Party Computation</vt:lpstr>
      <vt:lpstr>Secure Multiparty Computation</vt:lpstr>
      <vt:lpstr>Current approaches for medical data sharing</vt:lpstr>
      <vt:lpstr>System and threat models</vt:lpstr>
      <vt:lpstr>Designing Secure Protocols</vt:lpstr>
      <vt:lpstr>Network Model</vt:lpstr>
      <vt:lpstr>Adversarial Model</vt:lpstr>
      <vt:lpstr>Security Guarantees</vt:lpstr>
      <vt:lpstr>Ideal World vs. Real World</vt:lpstr>
      <vt:lpstr>Generalized Security Definition</vt:lpstr>
      <vt:lpstr>Example: How much do 5 people collectively earn ? </vt:lpstr>
      <vt:lpstr>Example: How much do 5 people collectively earn ? </vt:lpstr>
      <vt:lpstr>More on Secure Multi-Party Computation (SMC) </vt:lpstr>
      <vt:lpstr>DPPH – Data Protection in Personalized Health</vt:lpstr>
      <vt:lpstr>Envisioned Nation-Wide Deployment</vt:lpstr>
      <vt:lpstr>Step 1: Secure and Decentralized Cohort Exploration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jean_louis.raisaro@CHUV.onmicrosoft.com</dc:creator>
  <cp:lastModifiedBy>JP Hubaux</cp:lastModifiedBy>
  <cp:revision>74</cp:revision>
  <cp:lastPrinted>2018-11-10T08:05:46Z</cp:lastPrinted>
  <dcterms:created xsi:type="dcterms:W3CDTF">2018-11-09T13:22:47Z</dcterms:created>
  <dcterms:modified xsi:type="dcterms:W3CDTF">2019-05-20T08:37:25Z</dcterms:modified>
</cp:coreProperties>
</file>